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63"/>
  </p:notesMasterIdLst>
  <p:handoutMasterIdLst>
    <p:handoutMasterId r:id="rId64"/>
  </p:handoutMasterIdLst>
  <p:sldIdLst>
    <p:sldId id="406" r:id="rId4"/>
    <p:sldId id="435" r:id="rId5"/>
    <p:sldId id="410" r:id="rId6"/>
    <p:sldId id="411" r:id="rId7"/>
    <p:sldId id="325" r:id="rId8"/>
    <p:sldId id="449" r:id="rId9"/>
    <p:sldId id="437" r:id="rId10"/>
    <p:sldId id="328" r:id="rId11"/>
    <p:sldId id="339" r:id="rId12"/>
    <p:sldId id="322" r:id="rId13"/>
    <p:sldId id="403" r:id="rId14"/>
    <p:sldId id="310" r:id="rId15"/>
    <p:sldId id="327" r:id="rId16"/>
    <p:sldId id="312" r:id="rId17"/>
    <p:sldId id="330" r:id="rId18"/>
    <p:sldId id="399" r:id="rId19"/>
    <p:sldId id="400" r:id="rId20"/>
    <p:sldId id="401" r:id="rId21"/>
    <p:sldId id="402" r:id="rId22"/>
    <p:sldId id="415" r:id="rId23"/>
    <p:sldId id="416" r:id="rId24"/>
    <p:sldId id="419" r:id="rId25"/>
    <p:sldId id="440" r:id="rId26"/>
    <p:sldId id="412" r:id="rId27"/>
    <p:sldId id="413" r:id="rId28"/>
    <p:sldId id="398" r:id="rId29"/>
    <p:sldId id="441" r:id="rId30"/>
    <p:sldId id="429" r:id="rId31"/>
    <p:sldId id="351" r:id="rId32"/>
    <p:sldId id="421" r:id="rId33"/>
    <p:sldId id="355" r:id="rId34"/>
    <p:sldId id="424" r:id="rId35"/>
    <p:sldId id="422" r:id="rId36"/>
    <p:sldId id="353" r:id="rId37"/>
    <p:sldId id="423" r:id="rId38"/>
    <p:sldId id="354" r:id="rId39"/>
    <p:sldId id="427" r:id="rId40"/>
    <p:sldId id="448" r:id="rId41"/>
    <p:sldId id="360" r:id="rId42"/>
    <p:sldId id="442" r:id="rId43"/>
    <p:sldId id="430" r:id="rId44"/>
    <p:sldId id="359" r:id="rId45"/>
    <p:sldId id="362" r:id="rId46"/>
    <p:sldId id="444" r:id="rId47"/>
    <p:sldId id="364" r:id="rId48"/>
    <p:sldId id="365" r:id="rId49"/>
    <p:sldId id="432" r:id="rId50"/>
    <p:sldId id="443" r:id="rId51"/>
    <p:sldId id="366" r:id="rId52"/>
    <p:sldId id="396" r:id="rId53"/>
    <p:sldId id="456" r:id="rId54"/>
    <p:sldId id="446" r:id="rId55"/>
    <p:sldId id="371" r:id="rId56"/>
    <p:sldId id="374" r:id="rId57"/>
    <p:sldId id="451" r:id="rId58"/>
    <p:sldId id="455" r:id="rId59"/>
    <p:sldId id="450" r:id="rId60"/>
    <p:sldId id="453" r:id="rId61"/>
    <p:sldId id="261" r:id="rId6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5855A"/>
    <a:srgbClr val="E17068"/>
    <a:srgbClr val="CCCCCC"/>
    <a:srgbClr val="808080"/>
    <a:srgbClr val="005FA1"/>
    <a:srgbClr val="FE454A"/>
    <a:srgbClr val="E10202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376" y="-224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ISABEL\Desktop\ALE\APOYO%20PRESENT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ISABEL\Desktop\ALE\APOYO%20PRESENTACION.xlsx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cio.avila\Documents\CSC%20FINAL\ULTIMAS\GRAFICOS%20FINALES%20CUENTA%20SATELITE%20REVIS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cio.avila\Documents\CSC%20FINAL\ULTIMAS\GRAFICOS%20FINALES%20CUENTA%20SATELITE%20REVISA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'EXPORTACION TOTAL 2010'!$B$4:$B$17</c:f>
              <c:strCache>
                <c:ptCount val="14"/>
                <c:pt idx="0">
                  <c:v>Arquitectura</c:v>
                </c:pt>
                <c:pt idx="1">
                  <c:v>Educación e investigación</c:v>
                </c:pt>
                <c:pt idx="2">
                  <c:v>Patrimonio</c:v>
                </c:pt>
                <c:pt idx="3">
                  <c:v>Diseño</c:v>
                </c:pt>
                <c:pt idx="4">
                  <c:v>Música</c:v>
                </c:pt>
                <c:pt idx="5">
                  <c:v>Artes visuales</c:v>
                </c:pt>
                <c:pt idx="6">
                  <c:v>Fotografía</c:v>
                </c:pt>
                <c:pt idx="7">
                  <c:v>Audiovisual</c:v>
                </c:pt>
                <c:pt idx="8">
                  <c:v>Radio y televisión</c:v>
                </c:pt>
                <c:pt idx="9">
                  <c:v>Publicidad</c:v>
                </c:pt>
                <c:pt idx="10">
                  <c:v>Medios informáticos</c:v>
                </c:pt>
                <c:pt idx="11">
                  <c:v>Editorial</c:v>
                </c:pt>
                <c:pt idx="12">
                  <c:v>Artesanía</c:v>
                </c:pt>
                <c:pt idx="13">
                  <c:v>Diarios y revistas</c:v>
                </c:pt>
              </c:strCache>
            </c:strRef>
          </c:cat>
          <c:val>
            <c:numRef>
              <c:f>'EXPORTACION TOTAL 2010'!$D$4:$D$17</c:f>
              <c:numCache>
                <c:formatCode>General</c:formatCode>
                <c:ptCount val="14"/>
                <c:pt idx="0">
                  <c:v>0.00016705</c:v>
                </c:pt>
                <c:pt idx="1">
                  <c:v>0.01252444</c:v>
                </c:pt>
                <c:pt idx="2">
                  <c:v>0.27975009</c:v>
                </c:pt>
                <c:pt idx="3">
                  <c:v>0.86565181</c:v>
                </c:pt>
                <c:pt idx="4">
                  <c:v>0.87868463</c:v>
                </c:pt>
                <c:pt idx="5">
                  <c:v>1.68548007</c:v>
                </c:pt>
                <c:pt idx="6">
                  <c:v>2.10703211</c:v>
                </c:pt>
                <c:pt idx="7">
                  <c:v>2.71601606</c:v>
                </c:pt>
                <c:pt idx="8">
                  <c:v>8.82656269</c:v>
                </c:pt>
                <c:pt idx="9">
                  <c:v>13.1303244</c:v>
                </c:pt>
                <c:pt idx="10">
                  <c:v>27.70589854</c:v>
                </c:pt>
                <c:pt idx="11">
                  <c:v>34.10437415000001</c:v>
                </c:pt>
                <c:pt idx="12">
                  <c:v>45.87605317000001</c:v>
                </c:pt>
                <c:pt idx="13">
                  <c:v>125.9448846600001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9551160"/>
        <c:axId val="2039556296"/>
      </c:barChart>
      <c:catAx>
        <c:axId val="2039551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39556296"/>
        <c:crosses val="autoZero"/>
        <c:auto val="1"/>
        <c:lblAlgn val="ctr"/>
        <c:lblOffset val="100"/>
        <c:noMultiLvlLbl val="0"/>
      </c:catAx>
      <c:valAx>
        <c:axId val="20395562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L" dirty="0" smtClean="0"/>
                  <a:t>Millones</a:t>
                </a:r>
                <a:r>
                  <a:rPr lang="es-CL" baseline="0" dirty="0" smtClean="0"/>
                  <a:t> de dólares (U$)</a:t>
                </a:r>
                <a:endParaRPr lang="es-CL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39551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'IMPORTACION TOTAL 2010'!$B$5:$B$18</c:f>
              <c:strCache>
                <c:ptCount val="14"/>
                <c:pt idx="0">
                  <c:v>Arquitectura</c:v>
                </c:pt>
                <c:pt idx="1">
                  <c:v>Educación e investigación</c:v>
                </c:pt>
                <c:pt idx="2">
                  <c:v>Diseño</c:v>
                </c:pt>
                <c:pt idx="3">
                  <c:v>Patrimonio</c:v>
                </c:pt>
                <c:pt idx="4">
                  <c:v>Publicidad</c:v>
                </c:pt>
                <c:pt idx="5">
                  <c:v>Diarios y revistas</c:v>
                </c:pt>
                <c:pt idx="6">
                  <c:v>Artes visuales</c:v>
                </c:pt>
                <c:pt idx="7">
                  <c:v>Música</c:v>
                </c:pt>
                <c:pt idx="8">
                  <c:v>Audiovisual</c:v>
                </c:pt>
                <c:pt idx="9">
                  <c:v>Artesanía</c:v>
                </c:pt>
                <c:pt idx="10">
                  <c:v>Fotografía</c:v>
                </c:pt>
                <c:pt idx="11">
                  <c:v>Editorial</c:v>
                </c:pt>
                <c:pt idx="12">
                  <c:v>Radio y televisión</c:v>
                </c:pt>
                <c:pt idx="13">
                  <c:v>Medios informáticos</c:v>
                </c:pt>
              </c:strCache>
            </c:strRef>
          </c:cat>
          <c:val>
            <c:numRef>
              <c:f>'IMPORTACION TOTAL 2010'!$D$5:$D$18</c:f>
              <c:numCache>
                <c:formatCode>#,##0</c:formatCode>
                <c:ptCount val="14"/>
                <c:pt idx="0">
                  <c:v>0.04528647</c:v>
                </c:pt>
                <c:pt idx="1">
                  <c:v>1.1134063</c:v>
                </c:pt>
                <c:pt idx="2">
                  <c:v>1.24059913</c:v>
                </c:pt>
                <c:pt idx="3">
                  <c:v>8.185754970000004</c:v>
                </c:pt>
                <c:pt idx="4">
                  <c:v>19.41502269999998</c:v>
                </c:pt>
                <c:pt idx="5">
                  <c:v>20.81657829</c:v>
                </c:pt>
                <c:pt idx="6">
                  <c:v>23.12269144999999</c:v>
                </c:pt>
                <c:pt idx="7">
                  <c:v>82.75050431999998</c:v>
                </c:pt>
                <c:pt idx="8">
                  <c:v>94.85560051999995</c:v>
                </c:pt>
                <c:pt idx="9">
                  <c:v>97.91519703000003</c:v>
                </c:pt>
                <c:pt idx="10">
                  <c:v>155.34263641</c:v>
                </c:pt>
                <c:pt idx="11">
                  <c:v>414.1863465499998</c:v>
                </c:pt>
                <c:pt idx="12">
                  <c:v>872.09157307</c:v>
                </c:pt>
                <c:pt idx="13">
                  <c:v>1484.92319017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4475800"/>
        <c:axId val="2044478584"/>
      </c:barChart>
      <c:catAx>
        <c:axId val="2044475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44478584"/>
        <c:crosses val="autoZero"/>
        <c:auto val="1"/>
        <c:lblAlgn val="ctr"/>
        <c:lblOffset val="100"/>
        <c:noMultiLvlLbl val="0"/>
      </c:catAx>
      <c:valAx>
        <c:axId val="20444785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Millones de dólares (U$)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044475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19444444444444"/>
                  <c:y val="-0.05555555555555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80555555555556"/>
                  <c:y val="0.0694444444444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Hoja1!$B$20:$B$21</c:f>
              <c:strCache>
                <c:ptCount val="2"/>
                <c:pt idx="0">
                  <c:v>Gasto Hogar en Cultura</c:v>
                </c:pt>
                <c:pt idx="1">
                  <c:v>Gasto Hogar Otros no Culturales</c:v>
                </c:pt>
              </c:strCache>
            </c:strRef>
          </c:cat>
          <c:val>
            <c:numRef>
              <c:f>Hoja1!$C$20:$C$21</c:f>
              <c:numCache>
                <c:formatCode>#,##0</c:formatCode>
                <c:ptCount val="2"/>
                <c:pt idx="0">
                  <c:v>33862.0</c:v>
                </c:pt>
                <c:pt idx="1">
                  <c:v>649105.0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C40D6-EB59-4765-B6A9-E938037F50F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09C4701-1B5B-4A9E-A05D-83F120E5C008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9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900" dirty="0" smtClean="0"/>
        </a:p>
        <a:p>
          <a:pPr marL="0" marR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400" dirty="0" smtClean="0"/>
            <a:t>Se identifican todos los códigos del BC que corresponden a algún código CIIU Cultural 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900" dirty="0"/>
        </a:p>
      </dgm:t>
    </dgm:pt>
    <dgm:pt modelId="{EA5450E9-D060-48DB-8442-36934D51BADA}" type="parTrans" cxnId="{62213BC3-5B32-46FE-B755-2CE80793436D}">
      <dgm:prSet/>
      <dgm:spPr/>
      <dgm:t>
        <a:bodyPr/>
        <a:lstStyle/>
        <a:p>
          <a:pPr algn="ctr"/>
          <a:endParaRPr lang="es-CL"/>
        </a:p>
      </dgm:t>
    </dgm:pt>
    <dgm:pt modelId="{7674BD03-77AF-4DA4-B442-092D599CF069}" type="sibTrans" cxnId="{62213BC3-5B32-46FE-B755-2CE80793436D}">
      <dgm:prSet/>
      <dgm:spPr/>
      <dgm:t>
        <a:bodyPr/>
        <a:lstStyle/>
        <a:p>
          <a:pPr algn="ctr"/>
          <a:endParaRPr lang="es-CL"/>
        </a:p>
      </dgm:t>
    </dgm:pt>
    <dgm:pt modelId="{6E171366-274A-4716-8E56-03BE7F3B1B2C}">
      <dgm:prSet phldrT="[Texto]"/>
      <dgm:spPr/>
      <dgm:t>
        <a:bodyPr/>
        <a:lstStyle/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9537BB51-ED66-4C47-8FFA-0B13ED2E549B}" type="parTrans" cxnId="{B943E8D7-0B58-43CB-9930-3D7A81AE5B3D}">
      <dgm:prSet/>
      <dgm:spPr/>
      <dgm:t>
        <a:bodyPr/>
        <a:lstStyle/>
        <a:p>
          <a:pPr algn="ctr"/>
          <a:endParaRPr lang="es-CL"/>
        </a:p>
      </dgm:t>
    </dgm:pt>
    <dgm:pt modelId="{220E7DBE-ED0D-4675-BDD4-089F25993AF0}" type="sibTrans" cxnId="{B943E8D7-0B58-43CB-9930-3D7A81AE5B3D}">
      <dgm:prSet/>
      <dgm:spPr/>
      <dgm:t>
        <a:bodyPr/>
        <a:lstStyle/>
        <a:p>
          <a:pPr algn="ctr"/>
          <a:endParaRPr lang="es-CL"/>
        </a:p>
      </dgm:t>
    </dgm:pt>
    <dgm:pt modelId="{4B4B816E-0123-406D-A22A-798480B17783}">
      <dgm:prSet phldrT="[Texto]" custT="1"/>
      <dgm:spPr/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dirty="0" smtClean="0"/>
            <a:t>Se construye el código del BC a partir de códigos CIIU</a:t>
          </a:r>
          <a:endParaRPr lang="es-CL" sz="1400" dirty="0"/>
        </a:p>
      </dgm:t>
    </dgm:pt>
    <dgm:pt modelId="{C187CEE3-63E1-4CD2-9F0F-8760F20FD73E}" type="parTrans" cxnId="{36009CAE-25D4-48E4-B007-FA63DB087E89}">
      <dgm:prSet/>
      <dgm:spPr/>
      <dgm:t>
        <a:bodyPr/>
        <a:lstStyle/>
        <a:p>
          <a:pPr algn="ctr"/>
          <a:endParaRPr lang="es-CL"/>
        </a:p>
      </dgm:t>
    </dgm:pt>
    <dgm:pt modelId="{72300967-A569-4671-B813-7ECBDAEB311B}" type="sibTrans" cxnId="{36009CAE-25D4-48E4-B007-FA63DB087E89}">
      <dgm:prSet/>
      <dgm:spPr/>
      <dgm:t>
        <a:bodyPr/>
        <a:lstStyle/>
        <a:p>
          <a:pPr algn="ctr"/>
          <a:endParaRPr lang="es-CL"/>
        </a:p>
      </dgm:t>
    </dgm:pt>
    <dgm:pt modelId="{9E1F1DA6-8A3D-4BB8-8529-D2F3187F3139}">
      <dgm:prSet phldrT="[Texto]"/>
      <dgm:spPr/>
      <dgm:t>
        <a:bodyPr/>
        <a:lstStyle/>
        <a:p>
          <a:pPr algn="ctr"/>
          <a:endParaRPr lang="es-CL" dirty="0"/>
        </a:p>
      </dgm:t>
    </dgm:pt>
    <dgm:pt modelId="{607AD81F-FDD3-4958-A6C9-12D09C901A0D}" type="parTrans" cxnId="{91D59C05-1C2B-4922-844F-36D80A345D28}">
      <dgm:prSet/>
      <dgm:spPr/>
      <dgm:t>
        <a:bodyPr/>
        <a:lstStyle/>
        <a:p>
          <a:pPr algn="ctr"/>
          <a:endParaRPr lang="es-CL"/>
        </a:p>
      </dgm:t>
    </dgm:pt>
    <dgm:pt modelId="{7F5487A4-4895-473E-8D1E-CDCC8CE49626}" type="sibTrans" cxnId="{91D59C05-1C2B-4922-844F-36D80A345D28}">
      <dgm:prSet/>
      <dgm:spPr/>
      <dgm:t>
        <a:bodyPr/>
        <a:lstStyle/>
        <a:p>
          <a:pPr algn="ctr"/>
          <a:endParaRPr lang="es-CL"/>
        </a:p>
      </dgm:t>
    </dgm:pt>
    <dgm:pt modelId="{02CA9590-BFE9-4A1D-816C-610E0051F2AB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dirty="0" smtClean="0"/>
            <a:t>Se calcula el % de ventas culturales de cada código  del Banco Central asociado a cultura</a:t>
          </a:r>
        </a:p>
      </dgm:t>
    </dgm:pt>
    <dgm:pt modelId="{B11EAEC5-0AFC-4B05-9329-BE89BD2CD21A}" type="parTrans" cxnId="{1ADEA4A1-D71F-4AE4-9DA9-234F2B57BF18}">
      <dgm:prSet/>
      <dgm:spPr/>
      <dgm:t>
        <a:bodyPr/>
        <a:lstStyle/>
        <a:p>
          <a:pPr algn="ctr"/>
          <a:endParaRPr lang="es-CL"/>
        </a:p>
      </dgm:t>
    </dgm:pt>
    <dgm:pt modelId="{46968945-5E32-4EFA-8FC7-D79061B0A91F}" type="sibTrans" cxnId="{1ADEA4A1-D71F-4AE4-9DA9-234F2B57BF18}">
      <dgm:prSet/>
      <dgm:spPr/>
      <dgm:t>
        <a:bodyPr/>
        <a:lstStyle/>
        <a:p>
          <a:pPr algn="ctr"/>
          <a:endParaRPr lang="es-CL"/>
        </a:p>
      </dgm:t>
    </dgm:pt>
    <dgm:pt modelId="{2890EE55-0BD2-491B-AB69-85C184468FA0}">
      <dgm:prSet custT="1"/>
      <dgm:spPr/>
      <dgm:t>
        <a:bodyPr/>
        <a:lstStyle/>
        <a:p>
          <a:pPr algn="ctr"/>
          <a:r>
            <a:rPr lang="es-CL" sz="1500" dirty="0" smtClean="0"/>
            <a:t>Se aplica este mismo % al valor agregado del código Banco Central</a:t>
          </a:r>
          <a:endParaRPr lang="es-CL" sz="1500" dirty="0"/>
        </a:p>
      </dgm:t>
    </dgm:pt>
    <dgm:pt modelId="{9C18E941-840C-4F9B-959E-C5BCE6F05767}" type="parTrans" cxnId="{E0432AC6-196D-4CED-941E-CE71C61F234C}">
      <dgm:prSet/>
      <dgm:spPr/>
      <dgm:t>
        <a:bodyPr/>
        <a:lstStyle/>
        <a:p>
          <a:pPr algn="ctr"/>
          <a:endParaRPr lang="es-CL"/>
        </a:p>
      </dgm:t>
    </dgm:pt>
    <dgm:pt modelId="{B14C32F1-4AE4-4B82-B17B-EA8C329C30A9}" type="sibTrans" cxnId="{E0432AC6-196D-4CED-941E-CE71C61F234C}">
      <dgm:prSet/>
      <dgm:spPr/>
      <dgm:t>
        <a:bodyPr/>
        <a:lstStyle/>
        <a:p>
          <a:pPr algn="ctr"/>
          <a:endParaRPr lang="es-CL"/>
        </a:p>
      </dgm:t>
    </dgm:pt>
    <dgm:pt modelId="{F26C919A-A010-4537-8C72-901E36108750}" type="pres">
      <dgm:prSet presAssocID="{2C6C40D6-EB59-4765-B6A9-E938037F50F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308722E3-4F65-4D99-93A4-F11AE14F64B3}" type="pres">
      <dgm:prSet presAssocID="{2890EE55-0BD2-491B-AB69-85C184468FA0}" presName="Accent4" presStyleCnt="0"/>
      <dgm:spPr/>
    </dgm:pt>
    <dgm:pt modelId="{246BE996-0B77-4A35-9132-F05610542D2F}" type="pres">
      <dgm:prSet presAssocID="{2890EE55-0BD2-491B-AB69-85C184468FA0}" presName="Accent" presStyleLbl="node1" presStyleIdx="0" presStyleCnt="4"/>
      <dgm:spPr/>
    </dgm:pt>
    <dgm:pt modelId="{F690E46B-AB90-45ED-8882-C8262FA080EA}" type="pres">
      <dgm:prSet presAssocID="{2890EE55-0BD2-491B-AB69-85C184468FA0}" presName="ParentBackground4" presStyleCnt="0"/>
      <dgm:spPr/>
    </dgm:pt>
    <dgm:pt modelId="{16B3CF89-2CF5-4135-A302-DCB0C25C681D}" type="pres">
      <dgm:prSet presAssocID="{2890EE55-0BD2-491B-AB69-85C184468FA0}" presName="ParentBackground" presStyleLbl="fgAcc1" presStyleIdx="0" presStyleCnt="4"/>
      <dgm:spPr/>
      <dgm:t>
        <a:bodyPr/>
        <a:lstStyle/>
        <a:p>
          <a:endParaRPr lang="es-CL"/>
        </a:p>
      </dgm:t>
    </dgm:pt>
    <dgm:pt modelId="{F3F4D683-90E0-4B60-B9B5-C3FD1DA69B60}" type="pres">
      <dgm:prSet presAssocID="{2890EE55-0BD2-491B-AB69-85C184468FA0}" presName="Parent4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3B5777-6BDB-4697-A8A7-D4088E737FF5}" type="pres">
      <dgm:prSet presAssocID="{02CA9590-BFE9-4A1D-816C-610E0051F2AB}" presName="Accent3" presStyleCnt="0"/>
      <dgm:spPr/>
    </dgm:pt>
    <dgm:pt modelId="{25D97C2D-C960-4B48-ACFD-BAB7428BC12D}" type="pres">
      <dgm:prSet presAssocID="{02CA9590-BFE9-4A1D-816C-610E0051F2AB}" presName="Accent" presStyleLbl="node1" presStyleIdx="1" presStyleCnt="4"/>
      <dgm:spPr/>
    </dgm:pt>
    <dgm:pt modelId="{9D422939-92D0-49E7-A7E0-C2D12673EB01}" type="pres">
      <dgm:prSet presAssocID="{02CA9590-BFE9-4A1D-816C-610E0051F2AB}" presName="ParentBackground3" presStyleCnt="0"/>
      <dgm:spPr/>
    </dgm:pt>
    <dgm:pt modelId="{3DB04441-F8F5-4E7B-B734-129A2C32855C}" type="pres">
      <dgm:prSet presAssocID="{02CA9590-BFE9-4A1D-816C-610E0051F2AB}" presName="ParentBackground" presStyleLbl="fgAcc1" presStyleIdx="1" presStyleCnt="4"/>
      <dgm:spPr/>
      <dgm:t>
        <a:bodyPr/>
        <a:lstStyle/>
        <a:p>
          <a:endParaRPr lang="es-CL"/>
        </a:p>
      </dgm:t>
    </dgm:pt>
    <dgm:pt modelId="{08EAED13-C887-4146-9A56-B6F8F07FC89F}" type="pres">
      <dgm:prSet presAssocID="{02CA9590-BFE9-4A1D-816C-610E0051F2AB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254F41-3721-4D76-94B0-1409CEA50744}" type="pres">
      <dgm:prSet presAssocID="{4B4B816E-0123-406D-A22A-798480B17783}" presName="Accent2" presStyleCnt="0"/>
      <dgm:spPr/>
    </dgm:pt>
    <dgm:pt modelId="{974C714A-4014-4DD4-8528-85DD27B36895}" type="pres">
      <dgm:prSet presAssocID="{4B4B816E-0123-406D-A22A-798480B17783}" presName="Accent" presStyleLbl="node1" presStyleIdx="2" presStyleCnt="4"/>
      <dgm:spPr/>
    </dgm:pt>
    <dgm:pt modelId="{46B12F79-92D1-442B-8845-998F85ABD897}" type="pres">
      <dgm:prSet presAssocID="{4B4B816E-0123-406D-A22A-798480B17783}" presName="ParentBackground2" presStyleCnt="0"/>
      <dgm:spPr/>
    </dgm:pt>
    <dgm:pt modelId="{32FED48E-5FA5-486B-A33A-9C5362EBA482}" type="pres">
      <dgm:prSet presAssocID="{4B4B816E-0123-406D-A22A-798480B17783}" presName="ParentBackground" presStyleLbl="fgAcc1" presStyleIdx="2" presStyleCnt="4"/>
      <dgm:spPr/>
      <dgm:t>
        <a:bodyPr/>
        <a:lstStyle/>
        <a:p>
          <a:endParaRPr lang="es-CL"/>
        </a:p>
      </dgm:t>
    </dgm:pt>
    <dgm:pt modelId="{872180E0-0E4A-464D-99B1-18C65A5F3050}" type="pres">
      <dgm:prSet presAssocID="{4B4B816E-0123-406D-A22A-798480B17783}" presName="Child2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23575C-A451-403A-8EEE-2DA657A2F7EB}" type="pres">
      <dgm:prSet presAssocID="{4B4B816E-0123-406D-A22A-798480B17783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893772D-EF3C-4DEA-911A-2F568BE84A97}" type="pres">
      <dgm:prSet presAssocID="{D09C4701-1B5B-4A9E-A05D-83F120E5C008}" presName="Accent1" presStyleCnt="0"/>
      <dgm:spPr/>
    </dgm:pt>
    <dgm:pt modelId="{EB399B4F-2583-4793-BDC0-ECD548940044}" type="pres">
      <dgm:prSet presAssocID="{D09C4701-1B5B-4A9E-A05D-83F120E5C008}" presName="Accent" presStyleLbl="node1" presStyleIdx="3" presStyleCnt="4"/>
      <dgm:spPr/>
    </dgm:pt>
    <dgm:pt modelId="{BE8B1645-F934-40C9-B978-FED74E9C36C2}" type="pres">
      <dgm:prSet presAssocID="{D09C4701-1B5B-4A9E-A05D-83F120E5C008}" presName="ParentBackground1" presStyleCnt="0"/>
      <dgm:spPr/>
    </dgm:pt>
    <dgm:pt modelId="{47CD67DE-AD9D-42A4-A441-F7B500A29BD2}" type="pres">
      <dgm:prSet presAssocID="{D09C4701-1B5B-4A9E-A05D-83F120E5C008}" presName="ParentBackground" presStyleLbl="fgAcc1" presStyleIdx="3" presStyleCnt="4"/>
      <dgm:spPr/>
      <dgm:t>
        <a:bodyPr/>
        <a:lstStyle/>
        <a:p>
          <a:endParaRPr lang="es-CL"/>
        </a:p>
      </dgm:t>
    </dgm:pt>
    <dgm:pt modelId="{01B978AC-B652-481E-96F9-59507D84A8E0}" type="pres">
      <dgm:prSet presAssocID="{D09C4701-1B5B-4A9E-A05D-83F120E5C008}" presName="Child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3DD2BA-C975-4BC5-9A52-DFCF25C880E2}" type="pres">
      <dgm:prSet presAssocID="{D09C4701-1B5B-4A9E-A05D-83F120E5C008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943E8D7-0B58-43CB-9930-3D7A81AE5B3D}" srcId="{D09C4701-1B5B-4A9E-A05D-83F120E5C008}" destId="{6E171366-274A-4716-8E56-03BE7F3B1B2C}" srcOrd="0" destOrd="0" parTransId="{9537BB51-ED66-4C47-8FFA-0B13ED2E549B}" sibTransId="{220E7DBE-ED0D-4675-BDD4-089F25993AF0}"/>
    <dgm:cxn modelId="{E0432AC6-196D-4CED-941E-CE71C61F234C}" srcId="{2C6C40D6-EB59-4765-B6A9-E938037F50FD}" destId="{2890EE55-0BD2-491B-AB69-85C184468FA0}" srcOrd="3" destOrd="0" parTransId="{9C18E941-840C-4F9B-959E-C5BCE6F05767}" sibTransId="{B14C32F1-4AE4-4B82-B17B-EA8C329C30A9}"/>
    <dgm:cxn modelId="{1AD7F493-25FF-443C-A014-D06403EDAFD9}" type="presOf" srcId="{D09C4701-1B5B-4A9E-A05D-83F120E5C008}" destId="{D53DD2BA-C975-4BC5-9A52-DFCF25C880E2}" srcOrd="1" destOrd="0" presId="urn:microsoft.com/office/officeart/2011/layout/CircleProcess"/>
    <dgm:cxn modelId="{2D675E70-9D74-40C9-8D26-64D27026EDBC}" type="presOf" srcId="{D09C4701-1B5B-4A9E-A05D-83F120E5C008}" destId="{47CD67DE-AD9D-42A4-A441-F7B500A29BD2}" srcOrd="0" destOrd="0" presId="urn:microsoft.com/office/officeart/2011/layout/CircleProcess"/>
    <dgm:cxn modelId="{5F728095-C5D1-4AFE-9AE6-F4B037FE68A2}" type="presOf" srcId="{02CA9590-BFE9-4A1D-816C-610E0051F2AB}" destId="{08EAED13-C887-4146-9A56-B6F8F07FC89F}" srcOrd="1" destOrd="0" presId="urn:microsoft.com/office/officeart/2011/layout/CircleProcess"/>
    <dgm:cxn modelId="{330E6410-8897-49C2-B872-B1D79A6399C5}" type="presOf" srcId="{2890EE55-0BD2-491B-AB69-85C184468FA0}" destId="{F3F4D683-90E0-4B60-B9B5-C3FD1DA69B60}" srcOrd="1" destOrd="0" presId="urn:microsoft.com/office/officeart/2011/layout/CircleProcess"/>
    <dgm:cxn modelId="{F7CE290D-67A3-46C7-864F-17C85C9AA4D1}" type="presOf" srcId="{2890EE55-0BD2-491B-AB69-85C184468FA0}" destId="{16B3CF89-2CF5-4135-A302-DCB0C25C681D}" srcOrd="0" destOrd="0" presId="urn:microsoft.com/office/officeart/2011/layout/CircleProcess"/>
    <dgm:cxn modelId="{62213BC3-5B32-46FE-B755-2CE80793436D}" srcId="{2C6C40D6-EB59-4765-B6A9-E938037F50FD}" destId="{D09C4701-1B5B-4A9E-A05D-83F120E5C008}" srcOrd="0" destOrd="0" parTransId="{EA5450E9-D060-48DB-8442-36934D51BADA}" sibTransId="{7674BD03-77AF-4DA4-B442-092D599CF069}"/>
    <dgm:cxn modelId="{DD8F8B7E-873C-42CA-BC07-1E9D675E3535}" type="presOf" srcId="{02CA9590-BFE9-4A1D-816C-610E0051F2AB}" destId="{3DB04441-F8F5-4E7B-B734-129A2C32855C}" srcOrd="0" destOrd="0" presId="urn:microsoft.com/office/officeart/2011/layout/CircleProcess"/>
    <dgm:cxn modelId="{0AF495F8-59FF-4E77-9BAC-1781B2BB3581}" type="presOf" srcId="{6E171366-274A-4716-8E56-03BE7F3B1B2C}" destId="{01B978AC-B652-481E-96F9-59507D84A8E0}" srcOrd="0" destOrd="0" presId="urn:microsoft.com/office/officeart/2011/layout/CircleProcess"/>
    <dgm:cxn modelId="{12C09F19-2AEB-4936-A064-2FE73FC5F9CF}" type="presOf" srcId="{9E1F1DA6-8A3D-4BB8-8529-D2F3187F3139}" destId="{872180E0-0E4A-464D-99B1-18C65A5F3050}" srcOrd="0" destOrd="0" presId="urn:microsoft.com/office/officeart/2011/layout/CircleProcess"/>
    <dgm:cxn modelId="{91D59C05-1C2B-4922-844F-36D80A345D28}" srcId="{4B4B816E-0123-406D-A22A-798480B17783}" destId="{9E1F1DA6-8A3D-4BB8-8529-D2F3187F3139}" srcOrd="0" destOrd="0" parTransId="{607AD81F-FDD3-4958-A6C9-12D09C901A0D}" sibTransId="{7F5487A4-4895-473E-8D1E-CDCC8CE49626}"/>
    <dgm:cxn modelId="{36009CAE-25D4-48E4-B007-FA63DB087E89}" srcId="{2C6C40D6-EB59-4765-B6A9-E938037F50FD}" destId="{4B4B816E-0123-406D-A22A-798480B17783}" srcOrd="1" destOrd="0" parTransId="{C187CEE3-63E1-4CD2-9F0F-8760F20FD73E}" sibTransId="{72300967-A569-4671-B813-7ECBDAEB311B}"/>
    <dgm:cxn modelId="{F1A5DB13-C0E3-4716-B73D-5A971FC76431}" type="presOf" srcId="{4B4B816E-0123-406D-A22A-798480B17783}" destId="{32FED48E-5FA5-486B-A33A-9C5362EBA482}" srcOrd="0" destOrd="0" presId="urn:microsoft.com/office/officeart/2011/layout/CircleProcess"/>
    <dgm:cxn modelId="{1A90C4BD-944E-4EE8-952A-6448CA22E7F4}" type="presOf" srcId="{4B4B816E-0123-406D-A22A-798480B17783}" destId="{7B23575C-A451-403A-8EEE-2DA657A2F7EB}" srcOrd="1" destOrd="0" presId="urn:microsoft.com/office/officeart/2011/layout/CircleProcess"/>
    <dgm:cxn modelId="{1ADEA4A1-D71F-4AE4-9DA9-234F2B57BF18}" srcId="{2C6C40D6-EB59-4765-B6A9-E938037F50FD}" destId="{02CA9590-BFE9-4A1D-816C-610E0051F2AB}" srcOrd="2" destOrd="0" parTransId="{B11EAEC5-0AFC-4B05-9329-BE89BD2CD21A}" sibTransId="{46968945-5E32-4EFA-8FC7-D79061B0A91F}"/>
    <dgm:cxn modelId="{745700EB-FA21-4FE3-A6E9-F99CFB4F2A1B}" type="presOf" srcId="{2C6C40D6-EB59-4765-B6A9-E938037F50FD}" destId="{F26C919A-A010-4537-8C72-901E36108750}" srcOrd="0" destOrd="0" presId="urn:microsoft.com/office/officeart/2011/layout/CircleProcess"/>
    <dgm:cxn modelId="{47AAD9BB-3E8A-4995-BF38-E77272D69AC0}" type="presParOf" srcId="{F26C919A-A010-4537-8C72-901E36108750}" destId="{308722E3-4F65-4D99-93A4-F11AE14F64B3}" srcOrd="0" destOrd="0" presId="urn:microsoft.com/office/officeart/2011/layout/CircleProcess"/>
    <dgm:cxn modelId="{9080F2DF-AF4E-4DD6-BCDB-5E40C7CD7B38}" type="presParOf" srcId="{308722E3-4F65-4D99-93A4-F11AE14F64B3}" destId="{246BE996-0B77-4A35-9132-F05610542D2F}" srcOrd="0" destOrd="0" presId="urn:microsoft.com/office/officeart/2011/layout/CircleProcess"/>
    <dgm:cxn modelId="{3A7D3FA6-72A6-409C-9A2E-585A4DC869CB}" type="presParOf" srcId="{F26C919A-A010-4537-8C72-901E36108750}" destId="{F690E46B-AB90-45ED-8882-C8262FA080EA}" srcOrd="1" destOrd="0" presId="urn:microsoft.com/office/officeart/2011/layout/CircleProcess"/>
    <dgm:cxn modelId="{94F9EF44-CDEE-40F5-B4DC-B60B7FE8287B}" type="presParOf" srcId="{F690E46B-AB90-45ED-8882-C8262FA080EA}" destId="{16B3CF89-2CF5-4135-A302-DCB0C25C681D}" srcOrd="0" destOrd="0" presId="urn:microsoft.com/office/officeart/2011/layout/CircleProcess"/>
    <dgm:cxn modelId="{5DB8BA57-0267-481F-9F44-8415C239F392}" type="presParOf" srcId="{F26C919A-A010-4537-8C72-901E36108750}" destId="{F3F4D683-90E0-4B60-B9B5-C3FD1DA69B60}" srcOrd="2" destOrd="0" presId="urn:microsoft.com/office/officeart/2011/layout/CircleProcess"/>
    <dgm:cxn modelId="{369A6A1A-FC1D-4D56-98BA-960A92C92E43}" type="presParOf" srcId="{F26C919A-A010-4537-8C72-901E36108750}" destId="{CF3B5777-6BDB-4697-A8A7-D4088E737FF5}" srcOrd="3" destOrd="0" presId="urn:microsoft.com/office/officeart/2011/layout/CircleProcess"/>
    <dgm:cxn modelId="{2067E5B9-0DE0-4CCE-B87A-2A37AC043C31}" type="presParOf" srcId="{CF3B5777-6BDB-4697-A8A7-D4088E737FF5}" destId="{25D97C2D-C960-4B48-ACFD-BAB7428BC12D}" srcOrd="0" destOrd="0" presId="urn:microsoft.com/office/officeart/2011/layout/CircleProcess"/>
    <dgm:cxn modelId="{28D5F2C3-06CE-40F9-9F1C-6B11171FFE2E}" type="presParOf" srcId="{F26C919A-A010-4537-8C72-901E36108750}" destId="{9D422939-92D0-49E7-A7E0-C2D12673EB01}" srcOrd="4" destOrd="0" presId="urn:microsoft.com/office/officeart/2011/layout/CircleProcess"/>
    <dgm:cxn modelId="{935E4DB1-BF8D-4FC7-85CF-C352B9ACED3E}" type="presParOf" srcId="{9D422939-92D0-49E7-A7E0-C2D12673EB01}" destId="{3DB04441-F8F5-4E7B-B734-129A2C32855C}" srcOrd="0" destOrd="0" presId="urn:microsoft.com/office/officeart/2011/layout/CircleProcess"/>
    <dgm:cxn modelId="{19F74CC6-C539-4D5A-BE5D-CAE91F43D1FF}" type="presParOf" srcId="{F26C919A-A010-4537-8C72-901E36108750}" destId="{08EAED13-C887-4146-9A56-B6F8F07FC89F}" srcOrd="5" destOrd="0" presId="urn:microsoft.com/office/officeart/2011/layout/CircleProcess"/>
    <dgm:cxn modelId="{FE0D03D2-82AB-4846-9A3D-B7776BC05556}" type="presParOf" srcId="{F26C919A-A010-4537-8C72-901E36108750}" destId="{DE254F41-3721-4D76-94B0-1409CEA50744}" srcOrd="6" destOrd="0" presId="urn:microsoft.com/office/officeart/2011/layout/CircleProcess"/>
    <dgm:cxn modelId="{C813B564-73BB-4A7C-846B-D9D9E51F3867}" type="presParOf" srcId="{DE254F41-3721-4D76-94B0-1409CEA50744}" destId="{974C714A-4014-4DD4-8528-85DD27B36895}" srcOrd="0" destOrd="0" presId="urn:microsoft.com/office/officeart/2011/layout/CircleProcess"/>
    <dgm:cxn modelId="{2D51F6B8-16EA-4329-98C8-B600BF9E9B98}" type="presParOf" srcId="{F26C919A-A010-4537-8C72-901E36108750}" destId="{46B12F79-92D1-442B-8845-998F85ABD897}" srcOrd="7" destOrd="0" presId="urn:microsoft.com/office/officeart/2011/layout/CircleProcess"/>
    <dgm:cxn modelId="{9A2D2A1C-E8F4-4D86-BA27-0E75657A1735}" type="presParOf" srcId="{46B12F79-92D1-442B-8845-998F85ABD897}" destId="{32FED48E-5FA5-486B-A33A-9C5362EBA482}" srcOrd="0" destOrd="0" presId="urn:microsoft.com/office/officeart/2011/layout/CircleProcess"/>
    <dgm:cxn modelId="{2B49C4BC-99FF-4436-A3C1-8634FA56E97D}" type="presParOf" srcId="{F26C919A-A010-4537-8C72-901E36108750}" destId="{872180E0-0E4A-464D-99B1-18C65A5F3050}" srcOrd="8" destOrd="0" presId="urn:microsoft.com/office/officeart/2011/layout/CircleProcess"/>
    <dgm:cxn modelId="{254EFFE3-7833-4C20-8E1C-C2919982C8F9}" type="presParOf" srcId="{F26C919A-A010-4537-8C72-901E36108750}" destId="{7B23575C-A451-403A-8EEE-2DA657A2F7EB}" srcOrd="9" destOrd="0" presId="urn:microsoft.com/office/officeart/2011/layout/CircleProcess"/>
    <dgm:cxn modelId="{D6D9336A-EEEE-4C8B-9C1D-363873561D00}" type="presParOf" srcId="{F26C919A-A010-4537-8C72-901E36108750}" destId="{3893772D-EF3C-4DEA-911A-2F568BE84A97}" srcOrd="10" destOrd="0" presId="urn:microsoft.com/office/officeart/2011/layout/CircleProcess"/>
    <dgm:cxn modelId="{9F28C3BF-2F83-42A4-8CA7-4BB8050EA689}" type="presParOf" srcId="{3893772D-EF3C-4DEA-911A-2F568BE84A97}" destId="{EB399B4F-2583-4793-BDC0-ECD548940044}" srcOrd="0" destOrd="0" presId="urn:microsoft.com/office/officeart/2011/layout/CircleProcess"/>
    <dgm:cxn modelId="{06EA157A-3DA0-466D-AC36-87105EF4E866}" type="presParOf" srcId="{F26C919A-A010-4537-8C72-901E36108750}" destId="{BE8B1645-F934-40C9-B978-FED74E9C36C2}" srcOrd="11" destOrd="0" presId="urn:microsoft.com/office/officeart/2011/layout/CircleProcess"/>
    <dgm:cxn modelId="{767A9E74-7ABD-4BE8-BD70-0EE15C4AF909}" type="presParOf" srcId="{BE8B1645-F934-40C9-B978-FED74E9C36C2}" destId="{47CD67DE-AD9D-42A4-A441-F7B500A29BD2}" srcOrd="0" destOrd="0" presId="urn:microsoft.com/office/officeart/2011/layout/CircleProcess"/>
    <dgm:cxn modelId="{0E3440DD-0774-4BD5-87F3-488AC3B9EDB4}" type="presParOf" srcId="{F26C919A-A010-4537-8C72-901E36108750}" destId="{01B978AC-B652-481E-96F9-59507D84A8E0}" srcOrd="12" destOrd="0" presId="urn:microsoft.com/office/officeart/2011/layout/CircleProcess"/>
    <dgm:cxn modelId="{DEE0AB6E-A2BA-4ACD-826D-7AAC82CF5BD8}" type="presParOf" srcId="{F26C919A-A010-4537-8C72-901E36108750}" destId="{D53DD2BA-C975-4BC5-9A52-DFCF25C880E2}" srcOrd="1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BE996-0B77-4A35-9132-F05610542D2F}">
      <dsp:nvSpPr>
        <dsp:cNvPr id="0" name=""/>
        <dsp:cNvSpPr/>
      </dsp:nvSpPr>
      <dsp:spPr>
        <a:xfrm>
          <a:off x="6741694" y="1405191"/>
          <a:ext cx="2011307" cy="2011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3CF89-2CF5-4135-A302-DCB0C25C681D}">
      <dsp:nvSpPr>
        <dsp:cNvPr id="0" name=""/>
        <dsp:cNvSpPr/>
      </dsp:nvSpPr>
      <dsp:spPr>
        <a:xfrm>
          <a:off x="6808967" y="1472250"/>
          <a:ext cx="1877622" cy="18772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Se aplica este mismo % al valor agregado del código Banco Central</a:t>
          </a:r>
          <a:endParaRPr lang="es-CL" sz="1500" kern="1200" dirty="0"/>
        </a:p>
      </dsp:txBody>
      <dsp:txXfrm>
        <a:off x="7077199" y="1740485"/>
        <a:ext cx="1341158" cy="1340822"/>
      </dsp:txXfrm>
    </dsp:sp>
    <dsp:sp modelId="{25D97C2D-C960-4B48-ACFD-BAB7428BC12D}">
      <dsp:nvSpPr>
        <dsp:cNvPr id="0" name=""/>
        <dsp:cNvSpPr/>
      </dsp:nvSpPr>
      <dsp:spPr>
        <a:xfrm rot="2700000">
          <a:off x="4654472" y="1405049"/>
          <a:ext cx="2011340" cy="20113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04441-F8F5-4E7B-B734-129A2C32855C}">
      <dsp:nvSpPr>
        <dsp:cNvPr id="0" name=""/>
        <dsp:cNvSpPr/>
      </dsp:nvSpPr>
      <dsp:spPr>
        <a:xfrm>
          <a:off x="4730387" y="1472250"/>
          <a:ext cx="1877622" cy="18772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kern="1200" dirty="0" smtClean="0"/>
            <a:t>Se calcula el % de ventas culturales de cada código  del Banco Central asociado a cultura</a:t>
          </a:r>
        </a:p>
      </dsp:txBody>
      <dsp:txXfrm>
        <a:off x="4998618" y="1740485"/>
        <a:ext cx="1341158" cy="1340822"/>
      </dsp:txXfrm>
    </dsp:sp>
    <dsp:sp modelId="{974C714A-4014-4DD4-8528-85DD27B36895}">
      <dsp:nvSpPr>
        <dsp:cNvPr id="0" name=""/>
        <dsp:cNvSpPr/>
      </dsp:nvSpPr>
      <dsp:spPr>
        <a:xfrm rot="2700000">
          <a:off x="2584516" y="1405049"/>
          <a:ext cx="2011340" cy="20113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ED48E-5FA5-486B-A33A-9C5362EBA482}">
      <dsp:nvSpPr>
        <dsp:cNvPr id="0" name=""/>
        <dsp:cNvSpPr/>
      </dsp:nvSpPr>
      <dsp:spPr>
        <a:xfrm>
          <a:off x="2651806" y="1472250"/>
          <a:ext cx="1877622" cy="18772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Se construye el código del BC a partir de códigos CIIU</a:t>
          </a:r>
          <a:endParaRPr lang="es-CL" sz="1400" kern="1200" dirty="0"/>
        </a:p>
      </dsp:txBody>
      <dsp:txXfrm>
        <a:off x="2920038" y="1740485"/>
        <a:ext cx="1341158" cy="1340822"/>
      </dsp:txXfrm>
    </dsp:sp>
    <dsp:sp modelId="{872180E0-0E4A-464D-99B1-18C65A5F3050}">
      <dsp:nvSpPr>
        <dsp:cNvPr id="0" name=""/>
        <dsp:cNvSpPr/>
      </dsp:nvSpPr>
      <dsp:spPr>
        <a:xfrm>
          <a:off x="2651806" y="3453660"/>
          <a:ext cx="1877622" cy="110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4600" kern="1200" dirty="0"/>
        </a:p>
      </dsp:txBody>
      <dsp:txXfrm>
        <a:off x="2651806" y="3453660"/>
        <a:ext cx="1877622" cy="1102587"/>
      </dsp:txXfrm>
    </dsp:sp>
    <dsp:sp modelId="{EB399B4F-2583-4793-BDC0-ECD548940044}">
      <dsp:nvSpPr>
        <dsp:cNvPr id="0" name=""/>
        <dsp:cNvSpPr/>
      </dsp:nvSpPr>
      <dsp:spPr>
        <a:xfrm rot="2700000">
          <a:off x="505935" y="1405049"/>
          <a:ext cx="2011340" cy="201134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D67DE-AD9D-42A4-A441-F7B500A29BD2}">
      <dsp:nvSpPr>
        <dsp:cNvPr id="0" name=""/>
        <dsp:cNvSpPr/>
      </dsp:nvSpPr>
      <dsp:spPr>
        <a:xfrm>
          <a:off x="573225" y="1472250"/>
          <a:ext cx="1877622" cy="18772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9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900" kern="1200" dirty="0" smtClean="0"/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400" kern="1200" dirty="0" smtClean="0"/>
            <a:t>Se identifican todos los códigos del BC que corresponden a algún código CIIU Cultural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900" kern="1200" dirty="0"/>
        </a:p>
      </dsp:txBody>
      <dsp:txXfrm>
        <a:off x="841457" y="1740485"/>
        <a:ext cx="1341158" cy="1340822"/>
      </dsp:txXfrm>
    </dsp:sp>
    <dsp:sp modelId="{01B978AC-B652-481E-96F9-59507D84A8E0}">
      <dsp:nvSpPr>
        <dsp:cNvPr id="0" name=""/>
        <dsp:cNvSpPr/>
      </dsp:nvSpPr>
      <dsp:spPr>
        <a:xfrm>
          <a:off x="573225" y="3453660"/>
          <a:ext cx="1877622" cy="110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285750" lvl="1" indent="-28575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es-CL" sz="4600" kern="1200" dirty="0"/>
        </a:p>
      </dsp:txBody>
      <dsp:txXfrm>
        <a:off x="573225" y="3453660"/>
        <a:ext cx="1877622" cy="110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0.16965</cdr:x>
      <cdr:y>0.13937</cdr:y>
    </cdr:from>
    <cdr:to>
      <cdr:x>0.79646</cdr:x>
      <cdr:y>0.92945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82626" y="436786"/>
          <a:ext cx="4000000" cy="247619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0.5253</cdr:x>
      <cdr:y>0.06602</cdr:y>
    </cdr:from>
    <cdr:to>
      <cdr:x>0.54719</cdr:x>
      <cdr:y>0.11353</cdr:y>
    </cdr:to>
    <cdr:cxnSp macro="">
      <cdr:nvCxnSpPr>
        <cdr:cNvPr id="4" name="3 Conector recto"/>
        <cdr:cNvCxnSpPr/>
      </cdr:nvCxnSpPr>
      <cdr:spPr>
        <a:xfrm xmlns:a="http://schemas.openxmlformats.org/drawingml/2006/main" flipV="1">
          <a:off x="3456384" y="200105"/>
          <a:ext cx="144016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0.54719</cdr:x>
      <cdr:y>0.06602</cdr:y>
    </cdr:from>
    <cdr:to>
      <cdr:x>0.64568</cdr:x>
      <cdr:y>0.06602</cdr:y>
    </cdr:to>
    <cdr:cxnSp macro="">
      <cdr:nvCxnSpPr>
        <cdr:cNvPr id="6" name="5 Conector recto de flecha"/>
        <cdr:cNvCxnSpPr/>
      </cdr:nvCxnSpPr>
      <cdr:spPr>
        <a:xfrm xmlns:a="http://schemas.openxmlformats.org/drawingml/2006/main">
          <a:off x="3600400" y="200105"/>
          <a:ext cx="64807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2CA13EA-0928-4B12-A85B-FF880F964BE9}" type="datetime1">
              <a:rPr lang="es-CL"/>
              <a:pPr>
                <a:defRPr/>
              </a:pPr>
              <a:t>14-12-15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D2DA9C9-A566-495A-BBD3-0C3D445D33C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195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293C131-51B2-4109-95C3-2C5E81E627DE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12DD4EA-A346-44DE-9322-B02C677D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04F874C-9EC5-4658-9BA3-0C19CE38FBC0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5B4DBF7-E385-4A1E-A84E-BC537D0E8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76478-DD93-4241-A815-13347D5AF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641F2A-F768-4259-99AF-56F7775F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B7547F-190D-4E6E-82C7-8DA2D4579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1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7B985B-A588-46C4-A8CD-F1B5F7E1C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21E67-A2D1-4C9D-B750-D6C1050E6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B5AB0-6934-4CF4-96E8-9113C8EA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526E43E-260A-49DF-BE68-2B6ACD06A053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38D26F55-7463-436F-90CC-B17CE32C4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573BB46-FDA1-446E-877A-7BF9AC463DC0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E7C947E-07D0-48E7-8645-8AACEA140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B87CF57-066D-44A5-83A2-3A3D3B822166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95F113B-76E8-4CBF-926B-DE835BE4D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0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950FDD4-5E76-46C9-9064-C0CA6261F3F8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4556A9CF-AA53-44BF-9D15-0A9D318F5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5673CAB-21AA-438F-83E4-9020B0650D74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603057B9-A4FE-4B29-B6B1-C3AFB2800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306C29D9-8AC8-4F48-970A-E1B7888E409C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F45C058-37F5-4029-A582-4BC83A73B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3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37A0BC88-67A9-4E18-9E86-0214E8DDC0B1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DEBFF410-B7D2-4F60-8329-28714416C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6D28D3E-70C7-4304-84E6-2A00AAF85527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AADBBDA-AAF1-4EA7-AE9D-9AFF92A8F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7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0F067A42-8F4D-4F20-8EEE-4445E52A0FE1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6291052A-30C7-4691-8BEB-D0A20ED46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6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5D60D5C-5A2C-42F1-9538-EE6360A779DF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9C7DB7C-9387-449B-80C6-811F1EDE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9B18AB1-F69C-46A8-B5A0-7B4B032EAEC7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980D888-913A-4683-B746-B9ABE6AAF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0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8808FE7-76AF-4634-91FE-3886DF3C0FDB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15D4AC95-B34E-4678-950B-8FDA1AF70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2299498-BB3B-4778-9E58-CA4D69652EF7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F889B61-1969-4830-9E92-85B057E2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BAE1A8CD-6C11-4E7F-BCB2-DDA0943F2B91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B4D4267-D396-4CDF-ACD3-7692E02FA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23FE2533-5E71-4F69-B45C-DCAF39BC9A8D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FC5B6-9F4F-4DDF-B442-E0B50E47B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86DC9-D5A3-4D7E-825A-3CB63682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3C4BBFA8-1529-435C-BAED-EC7E8C605F56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AAB82-CD84-4924-9D06-3FA6AA75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9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643BBEA1-B298-4D53-8ECD-2126D5061FAE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9083D-EB67-49C8-A042-4E68FC1A9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21724D26-D8B3-4A75-B795-DDB9ADA047D4}" type="datetime1">
              <a:rPr lang="en-US"/>
              <a:pPr>
                <a:defRPr/>
              </a:pPr>
              <a:t>14-12-15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C4181-FC39-42A1-8FE5-A9D1F2BA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9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3A7DFBF-6C99-4466-9668-06A98EE7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pitchFamily="34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457200" y="1600200"/>
            <a:ext cx="8507288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C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AVANCES EN MATERIA DE CUENTA SATÉLITE DE CULTURA EN CHILE</a:t>
            </a:r>
            <a:r>
              <a:rPr lang="es-C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ES_tradn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sym typeface="Verdana Bold" charset="0"/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 bwMode="auto">
          <a:xfrm>
            <a:off x="2700338" y="3500438"/>
            <a:ext cx="5900737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Aft>
                <a:spcPct val="0"/>
              </a:spcAft>
              <a:buFont typeface="Arial" charset="0"/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Departamento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Estudios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 fontAlgn="base">
              <a:spcAft>
                <a:spcPct val="0"/>
              </a:spcAft>
              <a:buFont typeface="Arial" charset="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CONSEJO NACIONAL DE LA </a:t>
            </a:r>
          </a:p>
          <a:p>
            <a:pPr algn="r" fontAlgn="base">
              <a:spcAft>
                <a:spcPct val="0"/>
              </a:spcAft>
              <a:buFont typeface="Arial" charset="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CULTURA Y LAS ARTES</a:t>
            </a:r>
          </a:p>
          <a:p>
            <a:pPr algn="r" fontAlgn="base">
              <a:spcAft>
                <a:spcPct val="0"/>
              </a:spcAft>
              <a:buFont typeface="Arial" charset="0"/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r" fontAlgn="base">
              <a:spcAft>
                <a:spcPct val="0"/>
              </a:spcAft>
              <a:buFont typeface="Arial" charset="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Brasilia </a:t>
            </a:r>
            <a:r>
              <a:rPr lang="en-US" sz="1600" dirty="0" err="1" smtClean="0">
                <a:solidFill>
                  <a:schemeClr val="tx1"/>
                </a:solidFill>
              </a:rPr>
              <a:t>Diciembre</a:t>
            </a:r>
            <a:r>
              <a:rPr lang="en-US" sz="1600" dirty="0" smtClean="0">
                <a:solidFill>
                  <a:schemeClr val="tx1"/>
                </a:solidFill>
              </a:rPr>
              <a:t> 2015</a:t>
            </a:r>
          </a:p>
          <a:p>
            <a:pPr algn="r" fontAlgn="base"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5 CuadroTexto"/>
          <p:cNvSpPr txBox="1">
            <a:spLocks noChangeArrowheads="1"/>
          </p:cNvSpPr>
          <p:nvPr/>
        </p:nvSpPr>
        <p:spPr bwMode="auto">
          <a:xfrm>
            <a:off x="468313" y="1484313"/>
            <a:ext cx="2374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/>
            <a:endParaRPr lang="es-CL" dirty="0">
              <a:solidFill>
                <a:srgbClr val="006CB7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70C0"/>
                </a:solidFill>
                <a:latin typeface="+mj-lt"/>
              </a:rPr>
              <a:t>International </a:t>
            </a:r>
            <a:r>
              <a:rPr lang="en-US" altLang="ja-JP" b="1" dirty="0">
                <a:solidFill>
                  <a:srgbClr val="0070C0"/>
                </a:solidFill>
                <a:latin typeface="+mj-lt"/>
              </a:rPr>
              <a:t>Measurement of the Economic and Social Importance of </a:t>
            </a:r>
            <a:r>
              <a:rPr lang="en-US" altLang="ja-JP" b="1" dirty="0" smtClean="0">
                <a:solidFill>
                  <a:srgbClr val="0070C0"/>
                </a:solidFill>
                <a:latin typeface="+mj-lt"/>
              </a:rPr>
              <a:t>Culture</a:t>
            </a:r>
          </a:p>
          <a:p>
            <a:pPr algn="ctr">
              <a:spcBef>
                <a:spcPct val="20000"/>
              </a:spcBef>
            </a:pPr>
            <a:r>
              <a:rPr lang="en-US" altLang="ja-JP" sz="1400" b="1" dirty="0" smtClean="0">
                <a:solidFill>
                  <a:srgbClr val="0070C0"/>
                </a:solidFill>
                <a:latin typeface="+mj-lt"/>
              </a:rPr>
              <a:t>(2006)</a:t>
            </a:r>
            <a:endParaRPr lang="en-US" altLang="ja-JP" sz="1400" b="1" dirty="0">
              <a:latin typeface="+mj-lt"/>
            </a:endParaRPr>
          </a:p>
          <a:p>
            <a:pPr algn="just">
              <a:spcBef>
                <a:spcPct val="20000"/>
              </a:spcBef>
            </a:pPr>
            <a:endParaRPr lang="en-US" sz="1400" b="1" dirty="0">
              <a:latin typeface="+mj-lt"/>
            </a:endParaRPr>
          </a:p>
          <a:p>
            <a:pPr algn="just">
              <a:spcBef>
                <a:spcPct val="20000"/>
              </a:spcBef>
            </a:pPr>
            <a:r>
              <a:rPr lang="en-US" sz="1400" dirty="0" smtClean="0">
                <a:latin typeface="+mj-lt"/>
              </a:rPr>
              <a:t>	</a:t>
            </a:r>
            <a:endParaRPr lang="es-CL" sz="2000" b="1" dirty="0"/>
          </a:p>
        </p:txBody>
      </p:sp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1 Título"/>
          <p:cNvSpPr txBox="1">
            <a:spLocks/>
          </p:cNvSpPr>
          <p:nvPr/>
        </p:nvSpPr>
        <p:spPr bwMode="auto">
          <a:xfrm>
            <a:off x="468313" y="288925"/>
            <a:ext cx="8164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s-CL" sz="2400" b="1" dirty="0">
                <a:solidFill>
                  <a:srgbClr val="C00000"/>
                </a:solidFill>
                <a:latin typeface="Century Gothic" pitchFamily="34" charset="0"/>
              </a:rPr>
              <a:t>REFERENTES METODOLÓGICOS</a:t>
            </a:r>
          </a:p>
        </p:txBody>
      </p:sp>
      <p:sp>
        <p:nvSpPr>
          <p:cNvPr id="36871" name="1 CuadroTexto"/>
          <p:cNvSpPr txBox="1">
            <a:spLocks noChangeArrowheads="1"/>
          </p:cNvSpPr>
          <p:nvPr/>
        </p:nvSpPr>
        <p:spPr bwMode="auto">
          <a:xfrm>
            <a:off x="468312" y="6176337"/>
            <a:ext cx="64079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sz="1200" dirty="0" smtClean="0">
                <a:latin typeface="+mj-lt"/>
              </a:rPr>
              <a:t>Disponible en: http</a:t>
            </a:r>
            <a:r>
              <a:rPr lang="es-CL" sz="1200" dirty="0">
                <a:latin typeface="+mj-lt"/>
              </a:rPr>
              <a:t>://www.oecd.org/std/na/37257281.pdf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02559"/>
              </p:ext>
            </p:extLst>
          </p:nvPr>
        </p:nvGraphicFramePr>
        <p:xfrm>
          <a:off x="2843213" y="1196752"/>
          <a:ext cx="5617219" cy="489654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38436"/>
                <a:gridCol w="2878783"/>
              </a:tblGrid>
              <a:tr h="2336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effectLst/>
                        </a:rPr>
                        <a:t>CAPA 1: Información </a:t>
                      </a:r>
                      <a:r>
                        <a:rPr lang="es-CL" sz="1200" b="1" u="none" strike="noStrike" dirty="0" smtClean="0">
                          <a:effectLst/>
                        </a:rPr>
                        <a:t>macroeconómica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Tamaño del sector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Valor </a:t>
                      </a:r>
                      <a:r>
                        <a:rPr lang="es-CL" sz="1200" u="none" strike="noStrike" dirty="0">
                          <a:effectLst/>
                        </a:rPr>
                        <a:t>del gasto público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Monto del comercio internacional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Gasto asociado a la demanda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effectLst/>
                        </a:rPr>
                        <a:t>CAPA 2: Cantidad y volumen de producción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N° de empresas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Volumen de producción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Tamaño del empleo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Tamaño del oficio no remunerado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Cantidad de consumidores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effectLst/>
                        </a:rPr>
                        <a:t>CAPA 3: Módulo de caracterización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Volumen por tipo de producto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Empleo por ocupación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Tipos de empleo (Dependiente o TCP)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Exportación por tipo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7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Niveles de participación por variables demográficas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effectLst/>
                        </a:rPr>
                        <a:t>CAPA 4: Análisis específicos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Impacto económico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Impacto social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Cuota de mercado extranjera/nacional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Concentración de la producción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Costos de la producción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Clientes potenciales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6" marR="8196" marT="8196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42888"/>
            <a:ext cx="71151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Rectángulo"/>
          <p:cNvSpPr>
            <a:spLocks noChangeArrowheads="1"/>
          </p:cNvSpPr>
          <p:nvPr/>
        </p:nvSpPr>
        <p:spPr bwMode="auto">
          <a:xfrm>
            <a:off x="363538" y="5084763"/>
            <a:ext cx="8177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CL" sz="1400" dirty="0" smtClean="0">
                <a:latin typeface="+mj-lt"/>
              </a:rPr>
              <a:t>(</a:t>
            </a:r>
            <a:r>
              <a:rPr lang="es-ES" sz="1400" dirty="0" smtClean="0">
                <a:latin typeface="+mj-lt"/>
              </a:rPr>
              <a:t>*) El </a:t>
            </a:r>
            <a:r>
              <a:rPr lang="es-ES" sz="1400" dirty="0">
                <a:latin typeface="+mj-lt"/>
              </a:rPr>
              <a:t>CNCA incluye e</a:t>
            </a:r>
            <a:r>
              <a:rPr lang="es-ES" sz="1400" dirty="0" smtClean="0">
                <a:latin typeface="+mj-lt"/>
              </a:rPr>
              <a:t>l </a:t>
            </a:r>
            <a:r>
              <a:rPr lang="es-ES" sz="1400" dirty="0">
                <a:latin typeface="+mj-lt"/>
              </a:rPr>
              <a:t>sector </a:t>
            </a:r>
            <a:r>
              <a:rPr lang="es-ES" sz="1400" b="1" dirty="0">
                <a:latin typeface="+mj-lt"/>
              </a:rPr>
              <a:t>Nuevos Medios </a:t>
            </a:r>
            <a:r>
              <a:rPr lang="es-ES" sz="1400" dirty="0">
                <a:latin typeface="+mj-lt"/>
              </a:rPr>
              <a:t>que </a:t>
            </a:r>
            <a:r>
              <a:rPr lang="es-ES" sz="1400" dirty="0" smtClean="0">
                <a:latin typeface="+mj-lt"/>
              </a:rPr>
              <a:t>dado </a:t>
            </a:r>
            <a:r>
              <a:rPr lang="es-ES" sz="1400" dirty="0">
                <a:latin typeface="+mj-lt"/>
              </a:rPr>
              <a:t>su reciente visualización no tiene actividades claras </a:t>
            </a:r>
            <a:r>
              <a:rPr lang="es-ES" sz="1400" dirty="0" smtClean="0">
                <a:latin typeface="+mj-lt"/>
              </a:rPr>
              <a:t>asociadas, por lo que se reemplaza por</a:t>
            </a:r>
            <a:r>
              <a:rPr lang="es-ES" sz="1400" b="1" dirty="0" smtClean="0">
                <a:latin typeface="+mj-lt"/>
              </a:rPr>
              <a:t> Medios </a:t>
            </a:r>
            <a:r>
              <a:rPr lang="es-ES" sz="1400" b="1" dirty="0">
                <a:latin typeface="+mj-lt"/>
              </a:rPr>
              <a:t>Informáticos, </a:t>
            </a:r>
            <a:r>
              <a:rPr lang="es-ES" sz="1400" dirty="0">
                <a:latin typeface="+mj-lt"/>
              </a:rPr>
              <a:t>este último recomendado por UNESCO. </a:t>
            </a:r>
          </a:p>
          <a:p>
            <a:pPr algn="just"/>
            <a:endParaRPr lang="es-ES" sz="1400" dirty="0">
              <a:latin typeface="+mj-lt"/>
            </a:endParaRPr>
          </a:p>
          <a:p>
            <a:pPr algn="just"/>
            <a:r>
              <a:rPr lang="es-ES" sz="1400" dirty="0" smtClean="0">
                <a:latin typeface="+mj-lt"/>
              </a:rPr>
              <a:t>(**) Quedan </a:t>
            </a:r>
            <a:r>
              <a:rPr lang="es-ES" sz="1400" dirty="0">
                <a:latin typeface="+mj-lt"/>
              </a:rPr>
              <a:t>fuera sectores como el TURISMO, la </a:t>
            </a:r>
            <a:r>
              <a:rPr lang="es-ES" sz="1400" dirty="0" smtClean="0">
                <a:latin typeface="+mj-lt"/>
              </a:rPr>
              <a:t>GASTRONOMÍA </a:t>
            </a:r>
            <a:r>
              <a:rPr lang="es-ES" sz="1400" dirty="0">
                <a:latin typeface="+mj-lt"/>
              </a:rPr>
              <a:t>y el DEPORTE. </a:t>
            </a:r>
            <a:endParaRPr lang="es-CL" sz="1400" dirty="0">
              <a:latin typeface="+mj-lt"/>
            </a:endParaRP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363538" y="188640"/>
            <a:ext cx="7880870" cy="5730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CL" sz="2400" b="1" dirty="0" smtClean="0">
                <a:solidFill>
                  <a:srgbClr val="C00000"/>
                </a:solidFill>
                <a:latin typeface="Century Gothic" pitchFamily="34" charset="0"/>
              </a:rPr>
              <a:t>SECTORES INCLUIDOS</a:t>
            </a:r>
            <a:endParaRPr lang="es-CL" sz="18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4790"/>
              </p:ext>
            </p:extLst>
          </p:nvPr>
        </p:nvGraphicFramePr>
        <p:xfrm>
          <a:off x="363538" y="1052736"/>
          <a:ext cx="8177212" cy="396398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8177212"/>
              </a:tblGrid>
              <a:tr h="3963988">
                <a:tc>
                  <a:txBody>
                    <a:bodyPr/>
                    <a:lstStyle/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Audiovisual: </a:t>
                      </a: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cine y video </a:t>
                      </a: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Televisión</a:t>
                      </a: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Artes Escénicas: incluidos danza, teatro y circo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Artes Visuales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Fotografía 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Artesanía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Libro y Publicaciones Periódicas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Música: </a:t>
                      </a: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espectáculos musicales, fonografía</a:t>
                      </a: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Radio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Medios Informáticos (*)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Educación e Investigación en cultura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Arquitectura 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Diseño </a:t>
                      </a:r>
                      <a:endParaRPr kumimoji="0" lang="es-C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Publicidad</a:t>
                      </a:r>
                    </a:p>
                    <a:p>
                      <a:pPr marL="800100" marR="0" lvl="1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Patrimonio: incluidos Archivos, Bibliotecas, Bienes y Sitios Patrimoniales y Museos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166688" y="188913"/>
            <a:ext cx="8977312" cy="715962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ESTRUCTURA </a:t>
            </a:r>
            <a:r>
              <a:rPr lang="es-MX" b="1" dirty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Y COMPONENTES</a:t>
            </a:r>
            <a:br>
              <a:rPr lang="es-MX" b="1" dirty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</a:br>
            <a:r>
              <a:rPr lang="es-MX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/>
            </a:r>
            <a:br>
              <a:rPr lang="es-MX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</a:br>
            <a:endParaRPr lang="es-CL" b="1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1475656" y="1988840"/>
            <a:ext cx="5987355" cy="295232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CL" sz="2400" dirty="0" smtClean="0">
                <a:solidFill>
                  <a:schemeClr val="tx1"/>
                </a:solidFill>
              </a:rPr>
              <a:t>1. Contribuyentes, Ventas y Valor Agregado </a:t>
            </a:r>
          </a:p>
          <a:p>
            <a:pPr marL="0" indent="0" eaLnBrk="1" hangingPunct="1">
              <a:buFont typeface="Arial" charset="0"/>
              <a:buNone/>
            </a:pPr>
            <a:r>
              <a:rPr lang="es-CL" sz="2400" dirty="0" smtClean="0">
                <a:solidFill>
                  <a:schemeClr val="tx1"/>
                </a:solidFill>
              </a:rPr>
              <a:t>2. Empleo</a:t>
            </a:r>
          </a:p>
          <a:p>
            <a:pPr marL="0" indent="0" eaLnBrk="1" hangingPunct="1">
              <a:buNone/>
            </a:pPr>
            <a:r>
              <a:rPr lang="es-CL" sz="2400" dirty="0" smtClean="0">
                <a:solidFill>
                  <a:schemeClr val="tx1"/>
                </a:solidFill>
              </a:rPr>
              <a:t>3. Comercio Exterior</a:t>
            </a:r>
          </a:p>
          <a:p>
            <a:pPr marL="0" indent="0" eaLnBrk="1" hangingPunct="1">
              <a:buNone/>
            </a:pPr>
            <a:r>
              <a:rPr lang="es-CL" sz="2400" dirty="0" smtClean="0">
                <a:solidFill>
                  <a:schemeClr val="tx1"/>
                </a:solidFill>
              </a:rPr>
              <a:t>4. Gasto de Hogares</a:t>
            </a:r>
          </a:p>
          <a:p>
            <a:pPr marL="0" indent="0" eaLnBrk="1" hangingPunct="1">
              <a:buNone/>
            </a:pPr>
            <a:r>
              <a:rPr lang="es-CL" sz="2400" dirty="0" smtClean="0">
                <a:solidFill>
                  <a:schemeClr val="tx1"/>
                </a:solidFill>
              </a:rPr>
              <a:t>5. Gasto Público</a:t>
            </a:r>
          </a:p>
          <a:p>
            <a:pPr marL="0" indent="0" eaLnBrk="1" hangingPunct="1">
              <a:buFont typeface="Arial" charset="0"/>
              <a:buNone/>
            </a:pPr>
            <a:endParaRPr lang="es-CL" sz="2400" dirty="0" smtClean="0"/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1116013" y="1477963"/>
            <a:ext cx="6985000" cy="3175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CL" sz="2400" smtClean="0"/>
              <a:t>		</a:t>
            </a:r>
            <a:endParaRPr lang="es-CL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91435"/>
              </p:ext>
            </p:extLst>
          </p:nvPr>
        </p:nvGraphicFramePr>
        <p:xfrm>
          <a:off x="1265238" y="1477963"/>
          <a:ext cx="7051675" cy="40306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27262"/>
                <a:gridCol w="482441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Capítulos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Fuentes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731837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Contribuyentes, ventas y valor agregado 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Banco Central </a:t>
                      </a:r>
                    </a:p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SII: Servicio de Impuestos Internos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731837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Empleo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CASEN (Ministerio de Desarrollo Social)</a:t>
                      </a:r>
                    </a:p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SII: Servicio de Impuestos Internos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731837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Comercio Exterior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Servicio Nacional de Aduanas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731837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Gasto de Hogares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Encuesta Presupuesto Familiar (INE)</a:t>
                      </a:r>
                    </a:p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Banco Central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731837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Gasto Público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DIPRES: Dirección de Presupuestos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</a:tbl>
          </a:graphicData>
        </a:graphic>
      </p:graphicFrame>
      <p:sp>
        <p:nvSpPr>
          <p:cNvPr id="42010" name="2 Marcador de contenido"/>
          <p:cNvSpPr txBox="1">
            <a:spLocks/>
          </p:cNvSpPr>
          <p:nvPr/>
        </p:nvSpPr>
        <p:spPr bwMode="auto">
          <a:xfrm>
            <a:off x="683567" y="140595"/>
            <a:ext cx="72088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s-CL" sz="2400" b="1" dirty="0" smtClean="0">
                <a:solidFill>
                  <a:srgbClr val="C00000"/>
                </a:solidFill>
                <a:latin typeface="Century Gothic" pitchFamily="34" charset="0"/>
              </a:rPr>
              <a:t>FUENTES DE INFORMACIÓN</a:t>
            </a:r>
            <a:r>
              <a:rPr lang="es-CL" sz="2400" dirty="0">
                <a:solidFill>
                  <a:srgbClr val="595959"/>
                </a:solidFill>
                <a:latin typeface="Verdana" pitchFamily="34" charset="0"/>
              </a:rPr>
              <a:t/>
            </a:r>
            <a:br>
              <a:rPr lang="es-CL" sz="2400" dirty="0">
                <a:solidFill>
                  <a:srgbClr val="595959"/>
                </a:solidFill>
                <a:latin typeface="Verdana" pitchFamily="34" charset="0"/>
              </a:rPr>
            </a:br>
            <a:endParaRPr lang="es-CL" sz="2400" dirty="0">
              <a:solidFill>
                <a:srgbClr val="595959"/>
              </a:solidFill>
              <a:latin typeface="Verdana" pitchFamily="34" charset="0"/>
            </a:endParaRPr>
          </a:p>
        </p:txBody>
      </p:sp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396874" y="235744"/>
            <a:ext cx="7631509" cy="446087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SELECCIÓN DE CÓDIGOS</a:t>
            </a:r>
          </a:p>
        </p:txBody>
      </p:sp>
      <p:sp>
        <p:nvSpPr>
          <p:cNvPr id="43011" name="1 Título"/>
          <p:cNvSpPr txBox="1">
            <a:spLocks/>
          </p:cNvSpPr>
          <p:nvPr/>
        </p:nvSpPr>
        <p:spPr bwMode="auto">
          <a:xfrm>
            <a:off x="107505" y="1484313"/>
            <a:ext cx="2088232" cy="3600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CL" sz="1900" dirty="0" smtClean="0">
                <a:latin typeface="Calibri" pitchFamily="34" charset="0"/>
              </a:rPr>
              <a:t>CONTRIBUYENTES</a:t>
            </a:r>
            <a:r>
              <a:rPr lang="es-CL" sz="2000" dirty="0" smtClean="0">
                <a:latin typeface="Calibri" pitchFamily="34" charset="0"/>
              </a:rPr>
              <a:t>, VENTAS </a:t>
            </a:r>
            <a:r>
              <a:rPr lang="es-CL" sz="2000" dirty="0">
                <a:latin typeface="Calibri" pitchFamily="34" charset="0"/>
              </a:rPr>
              <a:t>Y VALOR AGREGADO</a:t>
            </a: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57 códigos de Actividad</a:t>
            </a:r>
          </a:p>
          <a:p>
            <a:pPr algn="ctr" eaLnBrk="1" hangingPunct="1">
              <a:spcBef>
                <a:spcPct val="20000"/>
              </a:spcBef>
            </a:pPr>
            <a:endParaRPr lang="es-CL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 </a:t>
            </a:r>
            <a:r>
              <a:rPr lang="es-CL" sz="1600" dirty="0">
                <a:latin typeface="Calibri" pitchFamily="34" charset="0"/>
              </a:rPr>
              <a:t>(CIIU rev3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sz="1600" dirty="0">
                <a:latin typeface="Calibri" pitchFamily="34" charset="0"/>
              </a:rPr>
              <a:t>a 6 dígitos)</a:t>
            </a:r>
          </a:p>
        </p:txBody>
      </p:sp>
      <p:sp>
        <p:nvSpPr>
          <p:cNvPr id="43012" name="1 Título"/>
          <p:cNvSpPr txBox="1">
            <a:spLocks/>
          </p:cNvSpPr>
          <p:nvPr/>
        </p:nvSpPr>
        <p:spPr bwMode="auto">
          <a:xfrm>
            <a:off x="2267744" y="1489496"/>
            <a:ext cx="1655762" cy="3595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CL" sz="2000" dirty="0">
                <a:latin typeface="Calibri" pitchFamily="34" charset="0"/>
              </a:rPr>
              <a:t>EMPLEO </a:t>
            </a: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54 códigos de Ocupación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 </a:t>
            </a:r>
            <a:r>
              <a:rPr lang="es-CL" sz="1600" dirty="0">
                <a:latin typeface="Calibri" pitchFamily="34" charset="0"/>
              </a:rPr>
              <a:t>(CIUO 88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sz="1600" dirty="0">
                <a:latin typeface="Calibri" pitchFamily="34" charset="0"/>
              </a:rPr>
              <a:t>a 4 dígitos)</a:t>
            </a:r>
          </a:p>
        </p:txBody>
      </p:sp>
      <p:sp>
        <p:nvSpPr>
          <p:cNvPr id="43013" name="1 Título"/>
          <p:cNvSpPr txBox="1">
            <a:spLocks/>
          </p:cNvSpPr>
          <p:nvPr/>
        </p:nvSpPr>
        <p:spPr bwMode="auto">
          <a:xfrm>
            <a:off x="3995936" y="1489075"/>
            <a:ext cx="1584325" cy="3595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CL" sz="2000" dirty="0">
                <a:latin typeface="Calibri" pitchFamily="34" charset="0"/>
              </a:rPr>
              <a:t>COMERCIO </a:t>
            </a:r>
            <a:r>
              <a:rPr lang="es-CL" sz="2000" dirty="0" smtClean="0">
                <a:latin typeface="Calibri" pitchFamily="34" charset="0"/>
              </a:rPr>
              <a:t>EXTERIOR (Productos)</a:t>
            </a: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437 códigos de Productos </a:t>
            </a:r>
          </a:p>
          <a:p>
            <a:pPr algn="ctr" eaLnBrk="1" hangingPunct="1">
              <a:spcBef>
                <a:spcPct val="20000"/>
              </a:spcBef>
            </a:pPr>
            <a:endParaRPr lang="es-CL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 (</a:t>
            </a:r>
            <a:r>
              <a:rPr lang="es-CL" sz="1600" dirty="0">
                <a:latin typeface="Calibri" pitchFamily="34" charset="0"/>
              </a:rPr>
              <a:t>Sistema Armonizado a 8 dígitos</a:t>
            </a:r>
            <a:r>
              <a:rPr lang="es-CL" dirty="0">
                <a:latin typeface="Calibri" pitchFamily="34" charset="0"/>
              </a:rPr>
              <a:t>)</a:t>
            </a:r>
          </a:p>
        </p:txBody>
      </p:sp>
      <p:sp>
        <p:nvSpPr>
          <p:cNvPr id="43014" name="1 Título"/>
          <p:cNvSpPr txBox="1">
            <a:spLocks/>
          </p:cNvSpPr>
          <p:nvPr/>
        </p:nvSpPr>
        <p:spPr bwMode="auto">
          <a:xfrm>
            <a:off x="5652120" y="1489075"/>
            <a:ext cx="1584325" cy="3595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CL" sz="2000" dirty="0">
                <a:latin typeface="Calibri" pitchFamily="34" charset="0"/>
              </a:rPr>
              <a:t>COMERCIO EXTERIOR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sz="2000" dirty="0" smtClean="0">
                <a:latin typeface="Calibri" pitchFamily="34" charset="0"/>
              </a:rPr>
              <a:t>(Servicios)</a:t>
            </a: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55 códigos de Servicios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dirty="0" smtClean="0">
                <a:latin typeface="Calibri" pitchFamily="34" charset="0"/>
              </a:rPr>
              <a:t>(</a:t>
            </a:r>
            <a:r>
              <a:rPr lang="es-CL" sz="1600" dirty="0">
                <a:latin typeface="Calibri" pitchFamily="34" charset="0"/>
              </a:rPr>
              <a:t>D</a:t>
            </a:r>
            <a:r>
              <a:rPr lang="es-CL" sz="1600" dirty="0" smtClean="0">
                <a:latin typeface="Calibri" pitchFamily="34" charset="0"/>
              </a:rPr>
              <a:t>esagregación </a:t>
            </a:r>
            <a:r>
              <a:rPr lang="es-CL" sz="1600" dirty="0">
                <a:latin typeface="Calibri" pitchFamily="34" charset="0"/>
              </a:rPr>
              <a:t>del código Servicios del Sistema Armonizado</a:t>
            </a:r>
            <a:r>
              <a:rPr lang="es-CL" dirty="0">
                <a:latin typeface="Calibri" pitchFamily="34" charset="0"/>
              </a:rPr>
              <a:t>)</a:t>
            </a:r>
          </a:p>
        </p:txBody>
      </p:sp>
      <p:sp>
        <p:nvSpPr>
          <p:cNvPr id="43015" name="1 Título"/>
          <p:cNvSpPr txBox="1">
            <a:spLocks/>
          </p:cNvSpPr>
          <p:nvPr/>
        </p:nvSpPr>
        <p:spPr bwMode="auto">
          <a:xfrm>
            <a:off x="7308304" y="1489075"/>
            <a:ext cx="1584325" cy="3595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CL" sz="2000" dirty="0" smtClean="0">
                <a:latin typeface="Calibri" pitchFamily="34" charset="0"/>
              </a:rPr>
              <a:t>GASTO DE HOGARES</a:t>
            </a: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CL" sz="2000" dirty="0" smtClean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CL" sz="2000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34 códigos de Productos y Servicios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s-CL" dirty="0">
                <a:latin typeface="Calibri" pitchFamily="34" charset="0"/>
              </a:rPr>
              <a:t> </a:t>
            </a:r>
            <a:r>
              <a:rPr lang="es-CL" dirty="0" smtClean="0">
                <a:latin typeface="Calibri" pitchFamily="34" charset="0"/>
              </a:rPr>
              <a:t>(</a:t>
            </a:r>
            <a:r>
              <a:rPr lang="es-CL" sz="1600" dirty="0">
                <a:latin typeface="Calibri" pitchFamily="34" charset="0"/>
              </a:rPr>
              <a:t>L</a:t>
            </a:r>
            <a:r>
              <a:rPr lang="es-CL" sz="1600" dirty="0" smtClean="0">
                <a:latin typeface="Calibri" pitchFamily="34" charset="0"/>
              </a:rPr>
              <a:t>istado </a:t>
            </a:r>
            <a:r>
              <a:rPr lang="es-CL" sz="1600" dirty="0">
                <a:latin typeface="Calibri" pitchFamily="34" charset="0"/>
              </a:rPr>
              <a:t>códigos internos del INE</a:t>
            </a:r>
            <a:r>
              <a:rPr lang="es-CL" dirty="0">
                <a:latin typeface="Calibri" pitchFamily="34" charset="0"/>
              </a:rPr>
              <a:t>)</a:t>
            </a:r>
          </a:p>
        </p:txBody>
      </p:sp>
      <p:cxnSp>
        <p:nvCxnSpPr>
          <p:cNvPr id="8" name="7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s-CL" dirty="0" smtClean="0">
                <a:solidFill>
                  <a:srgbClr val="C00000"/>
                </a:solidFill>
                <a:latin typeface="+mj-lt"/>
              </a:rPr>
            </a:br>
            <a:r>
              <a:rPr lang="es-C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I.-	CONTRIBUYENTES</a:t>
            </a:r>
            <a:r>
              <a:rPr lang="es-C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s-C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VENTAS </a:t>
            </a:r>
            <a:r>
              <a:rPr lang="es-C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VALOR </a:t>
            </a:r>
            <a:r>
              <a:rPr lang="es-C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AGREGADO</a:t>
            </a:r>
            <a:endParaRPr lang="es-C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1 CuadroTexto"/>
          <p:cNvSpPr txBox="1"/>
          <p:nvPr/>
        </p:nvSpPr>
        <p:spPr>
          <a:xfrm>
            <a:off x="827584" y="260648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C00000"/>
                </a:solidFill>
                <a:latin typeface="Century Gothic" pitchFamily="34" charset="0"/>
              </a:rPr>
              <a:t>COMPONENTE I</a:t>
            </a:r>
            <a:endParaRPr lang="es-CL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11 CuadroTexto"/>
          <p:cNvSpPr txBox="1">
            <a:spLocks noChangeArrowheads="1"/>
          </p:cNvSpPr>
          <p:nvPr/>
        </p:nvSpPr>
        <p:spPr bwMode="auto">
          <a:xfrm>
            <a:off x="301621" y="504765"/>
            <a:ext cx="7942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Unidades </a:t>
            </a:r>
            <a:r>
              <a:rPr lang="es-CL" sz="2000" b="1" dirty="0">
                <a:solidFill>
                  <a:srgbClr val="C00000"/>
                </a:solidFill>
                <a:latin typeface="Century Gothic" pitchFamily="34" charset="0"/>
              </a:rPr>
              <a:t>Productivas por Tipo de </a:t>
            </a:r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Contribuyente 2010</a:t>
            </a:r>
            <a:endParaRPr lang="es-CL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3" name="5 Gráfico"/>
          <p:cNvGraphicFramePr/>
          <p:nvPr/>
        </p:nvGraphicFramePr>
        <p:xfrm>
          <a:off x="324817" y="4041257"/>
          <a:ext cx="5305400" cy="46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61" name="14 CuadroTexto"/>
          <p:cNvSpPr txBox="1">
            <a:spLocks noChangeArrowheads="1"/>
          </p:cNvSpPr>
          <p:nvPr/>
        </p:nvSpPr>
        <p:spPr bwMode="auto">
          <a:xfrm>
            <a:off x="2283658" y="1155700"/>
            <a:ext cx="465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1200" dirty="0"/>
              <a:t>CONTRIBUYENTES CULTURA</a:t>
            </a:r>
          </a:p>
        </p:txBody>
      </p:sp>
      <p:sp>
        <p:nvSpPr>
          <p:cNvPr id="45062" name="15 CuadroTexto"/>
          <p:cNvSpPr txBox="1">
            <a:spLocks noChangeArrowheads="1"/>
          </p:cNvSpPr>
          <p:nvPr/>
        </p:nvSpPr>
        <p:spPr bwMode="auto">
          <a:xfrm>
            <a:off x="3004383" y="4041257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1200" dirty="0"/>
              <a:t>CONTRIBUYENTES NACIONAL</a:t>
            </a:r>
          </a:p>
        </p:txBody>
      </p:sp>
      <p:cxnSp>
        <p:nvCxnSpPr>
          <p:cNvPr id="17" name="16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6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362" y="1431925"/>
            <a:ext cx="461327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06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4306887"/>
            <a:ext cx="3741737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6160948"/>
            <a:ext cx="6480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+mj-lt"/>
              </a:rPr>
              <a:t>Fuente: Elaboración propia en base a datos del Servicio de Impuestos Internos (SII )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7 CuadroTexto"/>
          <p:cNvSpPr txBox="1">
            <a:spLocks noChangeArrowheads="1"/>
          </p:cNvSpPr>
          <p:nvPr/>
        </p:nvSpPr>
        <p:spPr bwMode="auto">
          <a:xfrm>
            <a:off x="301624" y="488047"/>
            <a:ext cx="8014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Empresas </a:t>
            </a:r>
            <a:r>
              <a:rPr lang="es-CL" sz="2000" b="1" dirty="0">
                <a:solidFill>
                  <a:srgbClr val="C00000"/>
                </a:solidFill>
                <a:latin typeface="Century Gothic" pitchFamily="34" charset="0"/>
              </a:rPr>
              <a:t>por </a:t>
            </a:r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Tamaño (2010)</a:t>
            </a:r>
            <a:endParaRPr lang="es-CL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4 Gráfico"/>
          <p:cNvGraphicFramePr/>
          <p:nvPr>
            <p:extLst>
              <p:ext uri="{D42A27DB-BD31-4B8C-83A1-F6EECF244321}">
                <p14:modId xmlns:p14="http://schemas.microsoft.com/office/powerpoint/2010/main" val="2767346543"/>
              </p:ext>
            </p:extLst>
          </p:nvPr>
        </p:nvGraphicFramePr>
        <p:xfrm>
          <a:off x="1283606" y="904875"/>
          <a:ext cx="6381526" cy="313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4" name="10 CuadroTexto"/>
          <p:cNvSpPr txBox="1">
            <a:spLocks noChangeArrowheads="1"/>
          </p:cNvSpPr>
          <p:nvPr/>
        </p:nvSpPr>
        <p:spPr bwMode="auto">
          <a:xfrm>
            <a:off x="2843808" y="1079499"/>
            <a:ext cx="360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1400" dirty="0">
                <a:latin typeface="+mj-lt"/>
              </a:rPr>
              <a:t>EMPRESAS  </a:t>
            </a:r>
            <a:r>
              <a:rPr lang="es-CL" sz="1400" dirty="0" smtClean="0">
                <a:latin typeface="+mj-lt"/>
              </a:rPr>
              <a:t>CULTURALES</a:t>
            </a:r>
            <a:endParaRPr lang="es-CL" sz="1400" dirty="0">
              <a:latin typeface="+mj-lt"/>
            </a:endParaRPr>
          </a:p>
        </p:txBody>
      </p:sp>
      <p:sp>
        <p:nvSpPr>
          <p:cNvPr id="46085" name="11 CuadroTexto"/>
          <p:cNvSpPr txBox="1">
            <a:spLocks noChangeArrowheads="1"/>
          </p:cNvSpPr>
          <p:nvPr/>
        </p:nvSpPr>
        <p:spPr bwMode="auto">
          <a:xfrm>
            <a:off x="1835150" y="4015423"/>
            <a:ext cx="5278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1400" dirty="0">
                <a:latin typeface="+mj-lt"/>
              </a:rPr>
              <a:t>EMPRESAS </a:t>
            </a:r>
            <a:r>
              <a:rPr lang="es-CL" sz="1400" dirty="0" smtClean="0">
                <a:latin typeface="+mj-lt"/>
              </a:rPr>
              <a:t>A NIVEL NACIONAL</a:t>
            </a:r>
            <a:endParaRPr lang="es-CL" sz="1400" dirty="0">
              <a:latin typeface="+mj-lt"/>
            </a:endParaRPr>
          </a:p>
        </p:txBody>
      </p:sp>
      <p:cxnSp>
        <p:nvCxnSpPr>
          <p:cNvPr id="13" name="12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8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4377056"/>
            <a:ext cx="3097213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9552" y="6232956"/>
            <a:ext cx="6480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+mj-lt"/>
              </a:rPr>
              <a:t>Fuente: Elaboración propia en base a datos del Servicio de Impuestos Internos (SII)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8" name="5 CuadroTexto"/>
          <p:cNvSpPr txBox="1">
            <a:spLocks noChangeArrowheads="1"/>
          </p:cNvSpPr>
          <p:nvPr/>
        </p:nvSpPr>
        <p:spPr bwMode="auto">
          <a:xfrm>
            <a:off x="395536" y="504765"/>
            <a:ext cx="7942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Participación </a:t>
            </a:r>
            <a:r>
              <a:rPr lang="es-CL" sz="2000" b="1" dirty="0">
                <a:solidFill>
                  <a:srgbClr val="C00000"/>
                </a:solidFill>
                <a:latin typeface="Century Gothic" pitchFamily="34" charset="0"/>
              </a:rPr>
              <a:t>del Sector Cultural en Empresas y Ventas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19643"/>
              </p:ext>
            </p:extLst>
          </p:nvPr>
        </p:nvGraphicFramePr>
        <p:xfrm>
          <a:off x="971600" y="3861048"/>
          <a:ext cx="7416825" cy="183896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383420"/>
                <a:gridCol w="2584032"/>
                <a:gridCol w="2449373"/>
              </a:tblGrid>
              <a:tr h="304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Total ventas</a:t>
                      </a:r>
                      <a:endParaRPr lang="es-CL" sz="15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empresas culturales</a:t>
                      </a:r>
                      <a:endParaRPr lang="es-CL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>
                          <a:effectLst/>
                        </a:rPr>
                        <a:t>Total ventas empresas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>
                          <a:effectLst/>
                        </a:rPr>
                        <a:t>a nivel nacional</a:t>
                      </a:r>
                      <a:endParaRPr lang="es-CL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500" dirty="0">
                          <a:effectLst/>
                        </a:rPr>
                        <a:t>Porcentaje de ventas empresas culturales</a:t>
                      </a:r>
                      <a:endParaRPr lang="es-CL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</a:tr>
              <a:tr h="5591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500" b="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b="0" dirty="0" smtClean="0">
                          <a:effectLst/>
                        </a:rPr>
                        <a:t>9.163 (Millones de U$)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CL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500" b="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b="0" dirty="0" smtClean="0">
                          <a:effectLst/>
                        </a:rPr>
                        <a:t>656.730 (Millones de U$)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CL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CL" sz="15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1,4%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CL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</a:tr>
            </a:tbl>
          </a:graphicData>
        </a:graphic>
      </p:graphicFrame>
      <p:sp>
        <p:nvSpPr>
          <p:cNvPr id="47132" name="Rectangle 8"/>
          <p:cNvSpPr>
            <a:spLocks noChangeArrowheads="1"/>
          </p:cNvSpPr>
          <p:nvPr/>
        </p:nvSpPr>
        <p:spPr bwMode="auto">
          <a:xfrm>
            <a:off x="827584" y="3410227"/>
            <a:ext cx="8197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s-CL" b="1" dirty="0">
                <a:latin typeface="+mj-lt"/>
                <a:cs typeface="Times New Roman" pitchFamily="18" charset="0"/>
              </a:rPr>
              <a:t>Participación de ventas de las empresas culturales sobre el total de </a:t>
            </a:r>
            <a:r>
              <a:rPr lang="es-CL" b="1" dirty="0" smtClean="0">
                <a:latin typeface="+mj-lt"/>
                <a:cs typeface="Times New Roman" pitchFamily="18" charset="0"/>
              </a:rPr>
              <a:t>empresas (2010)</a:t>
            </a:r>
            <a:endParaRPr lang="es-CL" b="1" dirty="0">
              <a:latin typeface="+mj-lt"/>
            </a:endParaRPr>
          </a:p>
        </p:txBody>
      </p:sp>
      <p:sp>
        <p:nvSpPr>
          <p:cNvPr id="47133" name="4 CuadroTexto"/>
          <p:cNvSpPr txBox="1">
            <a:spLocks noChangeArrowheads="1"/>
          </p:cNvSpPr>
          <p:nvPr/>
        </p:nvSpPr>
        <p:spPr bwMode="auto">
          <a:xfrm>
            <a:off x="590902" y="6073550"/>
            <a:ext cx="650137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300" dirty="0" smtClean="0">
                <a:latin typeface="+mj-lt"/>
                <a:cs typeface="Times New Roman" pitchFamily="18" charset="0"/>
              </a:rPr>
              <a:t>Fuente</a:t>
            </a:r>
            <a:r>
              <a:rPr lang="es-CL" sz="1300" dirty="0">
                <a:latin typeface="+mj-lt"/>
                <a:cs typeface="Times New Roman" pitchFamily="18" charset="0"/>
              </a:rPr>
              <a:t>: Elaboración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propia </a:t>
            </a:r>
            <a:r>
              <a:rPr lang="es-CL" sz="1300" dirty="0">
                <a:latin typeface="+mj-lt"/>
                <a:cs typeface="Times New Roman" pitchFamily="18" charset="0"/>
              </a:rPr>
              <a:t>en base a datos del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Servicio de Impuestos Internos (SII)</a:t>
            </a:r>
            <a:endParaRPr lang="es-CL" sz="1300" dirty="0">
              <a:latin typeface="+mj-lt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0729"/>
              </p:ext>
            </p:extLst>
          </p:nvPr>
        </p:nvGraphicFramePr>
        <p:xfrm>
          <a:off x="971600" y="1916832"/>
          <a:ext cx="7416824" cy="848848"/>
        </p:xfrm>
        <a:graphic>
          <a:graphicData uri="http://schemas.openxmlformats.org/drawingml/2006/table">
            <a:tbl>
              <a:tblPr firstRow="1" bandCol="1">
                <a:tableStyleId>{69012ECD-51FC-41F1-AA8D-1B2483CD663E}</a:tableStyleId>
              </a:tblPr>
              <a:tblGrid>
                <a:gridCol w="2626935"/>
                <a:gridCol w="2345478"/>
                <a:gridCol w="24444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Empresas Culturales 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charset="-128"/>
                        <a:cs typeface="+mn-cs"/>
                      </a:endParaRPr>
                    </a:p>
                  </a:txBody>
                  <a:tcPr marL="9526" marR="9526" marT="952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Empresas a Nivel Nacional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charset="-128"/>
                        <a:cs typeface="+mn-cs"/>
                      </a:endParaRPr>
                    </a:p>
                  </a:txBody>
                  <a:tcPr marL="9526" marR="9526" marT="952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Empresas Culturales 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526" marR="9526" marT="9528" marB="0" anchor="ctr" horzOverflow="overflow"/>
                </a:tc>
              </a:tr>
              <a:tr h="560816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31.821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charset="-128"/>
                        <a:cs typeface="+mn-cs"/>
                      </a:endParaRPr>
                    </a:p>
                  </a:txBody>
                  <a:tcPr marL="9526" marR="9526" marT="952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931.926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 charset="-128"/>
                        <a:cs typeface="+mn-cs"/>
                      </a:endParaRPr>
                    </a:p>
                  </a:txBody>
                  <a:tcPr marL="9526" marR="9526" marT="952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3,4%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526" marR="9526" marT="9528" marB="0" anchor="ctr" horzOverflow="overflow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971600" y="124020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+mj-lt"/>
              </a:rPr>
              <a:t>Participación de las empresas culturales sobre el total de empresas (2010 )</a:t>
            </a:r>
            <a:endParaRPr lang="es-CL" b="1" dirty="0">
              <a:latin typeface="+mj-lt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958185" y="2786652"/>
            <a:ext cx="61214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300" dirty="0" smtClean="0">
                <a:latin typeface="+mj-lt"/>
                <a:cs typeface="Times New Roman" pitchFamily="18" charset="0"/>
              </a:rPr>
              <a:t>Fuente: Elaboración </a:t>
            </a:r>
            <a:r>
              <a:rPr lang="es-CL" sz="1300" dirty="0">
                <a:latin typeface="+mj-lt"/>
                <a:cs typeface="Times New Roman" pitchFamily="18" charset="0"/>
              </a:rPr>
              <a:t>propia en base a datos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del </a:t>
            </a:r>
            <a:r>
              <a:rPr lang="es-CL" sz="1300" dirty="0">
                <a:latin typeface="+mj-lt"/>
                <a:cs typeface="Times New Roman" pitchFamily="18" charset="0"/>
              </a:rPr>
              <a:t>Servicio de Impuestos Internos</a:t>
            </a:r>
            <a:r>
              <a:rPr lang="es-CL" sz="1300" dirty="0" smtClean="0">
                <a:latin typeface="+mj-lt"/>
                <a:cs typeface="Times New Roman" pitchFamily="18" charset="0"/>
              </a:rPr>
              <a:t> </a:t>
            </a:r>
            <a:r>
              <a:rPr lang="es-CL" sz="1300" dirty="0">
                <a:latin typeface="+mj-lt"/>
                <a:cs typeface="Times New Roman" pitchFamily="18" charset="0"/>
              </a:rPr>
              <a:t>SII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sz="3000" dirty="0" smtClean="0">
                <a:latin typeface="Century Gothic" pitchFamily="34" charset="0"/>
              </a:rPr>
              <a:t>1.- ANTECEDENTES</a:t>
            </a:r>
          </a:p>
          <a:p>
            <a:pPr marL="0" indent="0" algn="ctr">
              <a:buNone/>
            </a:pPr>
            <a:r>
              <a:rPr lang="es-CL" sz="3000" dirty="0" smtClean="0">
                <a:latin typeface="Century Gothic" pitchFamily="34" charset="0"/>
              </a:rPr>
              <a:t>GENERALES A LA CUENTA SATÉLITE EN CHILE</a:t>
            </a:r>
          </a:p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16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b="1997"/>
          <a:stretch>
            <a:fillRect/>
          </a:stretch>
        </p:blipFill>
        <p:spPr>
          <a:xfrm>
            <a:off x="152400" y="1125538"/>
            <a:ext cx="8815388" cy="4878387"/>
          </a:xfrm>
        </p:spPr>
      </p:pic>
      <p:cxnSp>
        <p:nvCxnSpPr>
          <p:cNvPr id="5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2" name="5 CuadroTexto"/>
          <p:cNvSpPr txBox="1">
            <a:spLocks noChangeArrowheads="1"/>
          </p:cNvSpPr>
          <p:nvPr/>
        </p:nvSpPr>
        <p:spPr bwMode="auto">
          <a:xfrm>
            <a:off x="304329" y="484009"/>
            <a:ext cx="7942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Distribución </a:t>
            </a:r>
            <a:r>
              <a:rPr lang="es-CL" sz="2000" b="1" dirty="0">
                <a:solidFill>
                  <a:srgbClr val="C00000"/>
                </a:solidFill>
                <a:latin typeface="Century Gothic" pitchFamily="34" charset="0"/>
              </a:rPr>
              <a:t>de empresas por sector </a:t>
            </a:r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cultural 2010</a:t>
            </a:r>
            <a:endParaRPr lang="es-CL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467544" y="6165304"/>
            <a:ext cx="69847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300" dirty="0" smtClean="0">
                <a:latin typeface="+mj-lt"/>
                <a:cs typeface="Times New Roman" pitchFamily="18" charset="0"/>
              </a:rPr>
              <a:t>Fuente: Elaboración </a:t>
            </a:r>
            <a:r>
              <a:rPr lang="es-CL" sz="1300" dirty="0">
                <a:latin typeface="+mj-lt"/>
                <a:cs typeface="Times New Roman" pitchFamily="18" charset="0"/>
              </a:rPr>
              <a:t>propia en base a datos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del </a:t>
            </a:r>
            <a:r>
              <a:rPr lang="es-CL" sz="1300" dirty="0">
                <a:latin typeface="+mj-lt"/>
                <a:cs typeface="Times New Roman" pitchFamily="18" charset="0"/>
              </a:rPr>
              <a:t>Servicio de Impuestos Internos</a:t>
            </a:r>
            <a:r>
              <a:rPr lang="es-CL" sz="1300" dirty="0" smtClean="0">
                <a:latin typeface="+mj-lt"/>
                <a:cs typeface="Times New Roman" pitchFamily="18" charset="0"/>
              </a:rPr>
              <a:t> (SII)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8"/>
          <a:stretch/>
        </p:blipFill>
        <p:spPr bwMode="auto">
          <a:xfrm>
            <a:off x="128588" y="968375"/>
            <a:ext cx="86963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6" name="5 CuadroTexto"/>
          <p:cNvSpPr txBox="1">
            <a:spLocks noChangeArrowheads="1"/>
          </p:cNvSpPr>
          <p:nvPr/>
        </p:nvSpPr>
        <p:spPr bwMode="auto">
          <a:xfrm>
            <a:off x="301623" y="484009"/>
            <a:ext cx="8014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Distribución </a:t>
            </a:r>
            <a:r>
              <a:rPr lang="es-CL" sz="2000" b="1" dirty="0">
                <a:solidFill>
                  <a:srgbClr val="C00000"/>
                </a:solidFill>
                <a:latin typeface="Century Gothic" pitchFamily="34" charset="0"/>
              </a:rPr>
              <a:t>de ventas por sector </a:t>
            </a:r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cultural 2010</a:t>
            </a:r>
            <a:endParaRPr lang="es-CL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422200" y="6073551"/>
            <a:ext cx="731815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300" dirty="0" smtClean="0">
                <a:latin typeface="+mj-lt"/>
                <a:cs typeface="Times New Roman" pitchFamily="18" charset="0"/>
              </a:rPr>
              <a:t>Fuente: Elaboración </a:t>
            </a:r>
            <a:r>
              <a:rPr lang="es-CL" sz="1300" dirty="0">
                <a:latin typeface="+mj-lt"/>
                <a:cs typeface="Times New Roman" pitchFamily="18" charset="0"/>
              </a:rPr>
              <a:t>propia en base a datos del Servicio de Impuestos Internos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(SII)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0" name="6 CuadroTexto"/>
          <p:cNvSpPr txBox="1">
            <a:spLocks noChangeArrowheads="1"/>
          </p:cNvSpPr>
          <p:nvPr/>
        </p:nvSpPr>
        <p:spPr bwMode="auto">
          <a:xfrm>
            <a:off x="453083" y="188640"/>
            <a:ext cx="756064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Evolución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ventas en UF en sector cultural y a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nivel nacional (2006-2010)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467544" y="5879206"/>
            <a:ext cx="6912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400" dirty="0" smtClean="0">
                <a:latin typeface="+mj-lt"/>
                <a:cs typeface="Times New Roman" pitchFamily="18" charset="0"/>
              </a:rPr>
              <a:t>Fuente: Elaboración </a:t>
            </a:r>
            <a:r>
              <a:rPr lang="es-CL" sz="1400" dirty="0">
                <a:latin typeface="+mj-lt"/>
                <a:cs typeface="Times New Roman" pitchFamily="18" charset="0"/>
              </a:rPr>
              <a:t>propia en base a datos </a:t>
            </a:r>
            <a:r>
              <a:rPr lang="es-CL" sz="1400" dirty="0" smtClean="0">
                <a:latin typeface="+mj-lt"/>
                <a:cs typeface="Times New Roman" pitchFamily="18" charset="0"/>
              </a:rPr>
              <a:t>del </a:t>
            </a:r>
            <a:r>
              <a:rPr lang="es-CL" sz="1400" dirty="0">
                <a:latin typeface="+mj-lt"/>
                <a:cs typeface="Times New Roman" pitchFamily="18" charset="0"/>
              </a:rPr>
              <a:t>Servicio de Impuestos Internos</a:t>
            </a:r>
            <a:r>
              <a:rPr lang="es-CL" sz="1400" dirty="0" smtClean="0">
                <a:latin typeface="+mj-lt"/>
                <a:cs typeface="Times New Roman" pitchFamily="18" charset="0"/>
              </a:rPr>
              <a:t> (SII)</a:t>
            </a:r>
            <a:endParaRPr lang="es-CL" sz="1400" dirty="0">
              <a:latin typeface="+mj-lt"/>
            </a:endParaRPr>
          </a:p>
        </p:txBody>
      </p:sp>
      <p:pic>
        <p:nvPicPr>
          <p:cNvPr id="50239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3" y="1340768"/>
            <a:ext cx="73136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72403"/>
              </p:ext>
            </p:extLst>
          </p:nvPr>
        </p:nvGraphicFramePr>
        <p:xfrm>
          <a:off x="17462" y="980728"/>
          <a:ext cx="884237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18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86 CuadroTexto"/>
          <p:cNvSpPr txBox="1">
            <a:spLocks noChangeArrowheads="1"/>
          </p:cNvSpPr>
          <p:nvPr/>
        </p:nvSpPr>
        <p:spPr bwMode="auto">
          <a:xfrm>
            <a:off x="179512" y="504765"/>
            <a:ext cx="7798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Aproximación al Valor </a:t>
            </a:r>
            <a:r>
              <a:rPr lang="es-CL" sz="2000" b="1" dirty="0">
                <a:solidFill>
                  <a:srgbClr val="C00000"/>
                </a:solidFill>
                <a:latin typeface="Century Gothic" pitchFamily="34" charset="0"/>
              </a:rPr>
              <a:t>Agregado en Cultura</a:t>
            </a:r>
          </a:p>
        </p:txBody>
      </p:sp>
    </p:spTree>
    <p:extLst>
      <p:ext uri="{BB962C8B-B14F-4D97-AF65-F5344CB8AC3E}">
        <p14:creationId xmlns:p14="http://schemas.microsoft.com/office/powerpoint/2010/main" val="291164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6" name="86 CuadroTexto"/>
          <p:cNvSpPr txBox="1">
            <a:spLocks noChangeArrowheads="1"/>
          </p:cNvSpPr>
          <p:nvPr/>
        </p:nvSpPr>
        <p:spPr bwMode="auto">
          <a:xfrm>
            <a:off x="190177" y="404664"/>
            <a:ext cx="7870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1700" b="1" dirty="0" smtClean="0">
                <a:solidFill>
                  <a:srgbClr val="C00000"/>
                </a:solidFill>
                <a:latin typeface="Century Gothic" pitchFamily="34" charset="0"/>
              </a:rPr>
              <a:t>Aproximación al Valor </a:t>
            </a:r>
            <a:r>
              <a:rPr lang="es-CL" sz="1700" b="1" dirty="0">
                <a:solidFill>
                  <a:srgbClr val="C00000"/>
                </a:solidFill>
                <a:latin typeface="Century Gothic" pitchFamily="34" charset="0"/>
              </a:rPr>
              <a:t>Agregado en Cultura </a:t>
            </a:r>
            <a:r>
              <a:rPr lang="es-CL" sz="1700" b="1" dirty="0" smtClean="0">
                <a:solidFill>
                  <a:srgbClr val="C00000"/>
                </a:solidFill>
                <a:latin typeface="Century Gothic" pitchFamily="34" charset="0"/>
              </a:rPr>
              <a:t>2008-2010</a:t>
            </a:r>
          </a:p>
          <a:p>
            <a:pPr algn="just" eaLnBrk="1" hangingPunct="1"/>
            <a:r>
              <a:rPr lang="es-CL" sz="1600" dirty="0" smtClean="0">
                <a:solidFill>
                  <a:srgbClr val="C00000"/>
                </a:solidFill>
                <a:latin typeface="Century Gothic" pitchFamily="34" charset="0"/>
              </a:rPr>
              <a:t>(En </a:t>
            </a:r>
            <a:r>
              <a:rPr lang="es-CL" sz="1600" dirty="0">
                <a:solidFill>
                  <a:srgbClr val="C00000"/>
                </a:solidFill>
                <a:latin typeface="Century Gothic" pitchFamily="34" charset="0"/>
              </a:rPr>
              <a:t>millones de pesos corrientes) </a:t>
            </a:r>
          </a:p>
          <a:p>
            <a:pPr eaLnBrk="1" hangingPunct="1"/>
            <a:r>
              <a:rPr lang="es-CL" sz="14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582786" y="6021288"/>
            <a:ext cx="708555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300" dirty="0" smtClean="0">
                <a:latin typeface="+mj-lt"/>
                <a:cs typeface="Times New Roman" pitchFamily="18" charset="0"/>
              </a:rPr>
              <a:t>Fuente: Elaboración </a:t>
            </a:r>
            <a:r>
              <a:rPr lang="es-CL" sz="1300" dirty="0">
                <a:latin typeface="+mj-lt"/>
                <a:cs typeface="Times New Roman" pitchFamily="18" charset="0"/>
              </a:rPr>
              <a:t>propia en base a datos del Servicio de Impuestos Internos (</a:t>
            </a:r>
            <a:r>
              <a:rPr lang="es-CL" sz="1300" dirty="0" smtClean="0">
                <a:latin typeface="+mj-lt"/>
                <a:cs typeface="Times New Roman" pitchFamily="18" charset="0"/>
              </a:rPr>
              <a:t>SII) y Banco Central</a:t>
            </a:r>
            <a:endParaRPr lang="es-CL" sz="1300" dirty="0">
              <a:latin typeface="+mj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6053"/>
            <a:ext cx="48895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0" name="86 CuadroTexto"/>
          <p:cNvSpPr txBox="1">
            <a:spLocks noChangeArrowheads="1"/>
          </p:cNvSpPr>
          <p:nvPr/>
        </p:nvSpPr>
        <p:spPr bwMode="auto">
          <a:xfrm>
            <a:off x="208706" y="347145"/>
            <a:ext cx="8086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1700" b="1" dirty="0" smtClean="0">
                <a:solidFill>
                  <a:srgbClr val="C00000"/>
                </a:solidFill>
                <a:latin typeface="Century Gothic" pitchFamily="34" charset="0"/>
              </a:rPr>
              <a:t>Aproximación al Valor </a:t>
            </a:r>
            <a:r>
              <a:rPr lang="es-CL" sz="1700" b="1" dirty="0">
                <a:solidFill>
                  <a:srgbClr val="C00000"/>
                </a:solidFill>
                <a:latin typeface="Century Gothic" pitchFamily="34" charset="0"/>
              </a:rPr>
              <a:t>Agregado </a:t>
            </a:r>
            <a:r>
              <a:rPr lang="es-CL" sz="1700" b="1" dirty="0" smtClean="0">
                <a:solidFill>
                  <a:srgbClr val="C00000"/>
                </a:solidFill>
                <a:latin typeface="Century Gothic" pitchFamily="34" charset="0"/>
              </a:rPr>
              <a:t>de la Cultura </a:t>
            </a:r>
            <a:r>
              <a:rPr lang="es-CL" sz="1700" b="1" dirty="0">
                <a:solidFill>
                  <a:srgbClr val="C00000"/>
                </a:solidFill>
                <a:latin typeface="Century Gothic" pitchFamily="34" charset="0"/>
              </a:rPr>
              <a:t>con </a:t>
            </a:r>
            <a:r>
              <a:rPr lang="es-CL" sz="1700" b="1" dirty="0" smtClean="0">
                <a:solidFill>
                  <a:srgbClr val="C00000"/>
                </a:solidFill>
                <a:latin typeface="Century Gothic" pitchFamily="34" charset="0"/>
              </a:rPr>
              <a:t>otros </a:t>
            </a:r>
            <a:r>
              <a:rPr lang="es-CL" sz="1700" b="1" dirty="0">
                <a:solidFill>
                  <a:srgbClr val="C00000"/>
                </a:solidFill>
                <a:latin typeface="Century Gothic" pitchFamily="34" charset="0"/>
              </a:rPr>
              <a:t>s</a:t>
            </a:r>
            <a:r>
              <a:rPr lang="es-CL" sz="1700" b="1" dirty="0" smtClean="0">
                <a:solidFill>
                  <a:srgbClr val="C00000"/>
                </a:solidFill>
                <a:latin typeface="Century Gothic" pitchFamily="34" charset="0"/>
              </a:rPr>
              <a:t>ectores Económicos 2010 </a:t>
            </a:r>
            <a:r>
              <a:rPr lang="es-CL" sz="1700" dirty="0" smtClean="0">
                <a:solidFill>
                  <a:srgbClr val="C00000"/>
                </a:solidFill>
                <a:latin typeface="Century Gothic" pitchFamily="34" charset="0"/>
              </a:rPr>
              <a:t>(Millones </a:t>
            </a:r>
            <a:r>
              <a:rPr lang="es-CL" sz="1700" dirty="0">
                <a:solidFill>
                  <a:srgbClr val="C00000"/>
                </a:solidFill>
                <a:latin typeface="Century Gothic" pitchFamily="34" charset="0"/>
              </a:rPr>
              <a:t>de pesos)</a:t>
            </a:r>
            <a:endParaRPr lang="es-CL" sz="17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611560" y="6088940"/>
            <a:ext cx="77048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CL" sz="1300" dirty="0" smtClean="0">
                <a:latin typeface="+mj-lt"/>
                <a:cs typeface="Times New Roman" pitchFamily="18" charset="0"/>
              </a:rPr>
              <a:t>Fuente: Elaboración </a:t>
            </a:r>
            <a:r>
              <a:rPr lang="es-CL" sz="1300" dirty="0">
                <a:latin typeface="+mj-lt"/>
                <a:cs typeface="Times New Roman" pitchFamily="18" charset="0"/>
              </a:rPr>
              <a:t>propia en base a datos del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Servicio de Impuestos Internos (SII) y Banco Central</a:t>
            </a:r>
            <a:endParaRPr lang="es-CL" sz="1300" dirty="0">
              <a:latin typeface="+mj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84" y="1340768"/>
            <a:ext cx="515143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/>
          <a:lstStyle/>
          <a:p>
            <a:pPr algn="ctr"/>
            <a:r>
              <a:rPr lang="es-C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II.-	EMPLEO</a:t>
            </a:r>
            <a:endParaRPr lang="es-C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6 CuadroTexto"/>
          <p:cNvSpPr txBox="1"/>
          <p:nvPr/>
        </p:nvSpPr>
        <p:spPr>
          <a:xfrm>
            <a:off x="685800" y="215067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C00000"/>
                </a:solidFill>
                <a:latin typeface="Century Gothic" pitchFamily="34" charset="0"/>
              </a:rPr>
              <a:t>COMPONENTE II </a:t>
            </a:r>
            <a:endParaRPr lang="es-CL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7263"/>
              </p:ext>
            </p:extLst>
          </p:nvPr>
        </p:nvGraphicFramePr>
        <p:xfrm>
          <a:off x="971600" y="4437112"/>
          <a:ext cx="7357492" cy="115478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364353"/>
                <a:gridCol w="2563360"/>
                <a:gridCol w="2429779"/>
              </a:tblGrid>
              <a:tr h="3812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</a:rPr>
                        <a:t>Total</a:t>
                      </a:r>
                      <a:r>
                        <a:rPr lang="es-ES" sz="1400" baseline="0" dirty="0" smtClean="0">
                          <a:effectLst/>
                        </a:rPr>
                        <a:t> de personas ocupadas en oficios culturales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</a:rPr>
                        <a:t>Total</a:t>
                      </a:r>
                      <a:r>
                        <a:rPr lang="es-CL" sz="1400" baseline="0" dirty="0" smtClean="0">
                          <a:effectLst/>
                        </a:rPr>
                        <a:t> de personas ocupadas a Nivel Nacional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Porcentaje </a:t>
                      </a:r>
                      <a:r>
                        <a:rPr lang="es-ES" sz="1400" dirty="0" smtClean="0">
                          <a:effectLst/>
                        </a:rPr>
                        <a:t>de</a:t>
                      </a:r>
                      <a:r>
                        <a:rPr lang="es-ES" sz="1400" baseline="0" dirty="0" smtClean="0">
                          <a:effectLst/>
                        </a:rPr>
                        <a:t> ocupados en oficios culturales con respecto a los ocupados a nivel nacional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</a:tr>
              <a:tr h="5147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kern="1200" dirty="0" smtClean="0">
                          <a:effectLst/>
                        </a:rPr>
                        <a:t>382.493</a:t>
                      </a:r>
                      <a:endParaRPr lang="es-CL" sz="1400" b="0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Calibri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effectLst/>
                        </a:rPr>
                        <a:t>6.497.607</a:t>
                      </a: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effectLst/>
                        </a:rPr>
                        <a:t>6%</a:t>
                      </a:r>
                      <a:endParaRPr lang="es-CL" sz="1400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Calibri"/>
                      </a:endParaRPr>
                    </a:p>
                  </a:txBody>
                  <a:tcPr marL="44441" marR="44441" marT="0" marB="0" anchor="ctr"/>
                </a:tc>
              </a:tr>
            </a:tbl>
          </a:graphicData>
        </a:graphic>
      </p:graphicFrame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-23765" y="1052736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86 CuadroTexto"/>
          <p:cNvSpPr txBox="1">
            <a:spLocks noChangeArrowheads="1"/>
          </p:cNvSpPr>
          <p:nvPr/>
        </p:nvSpPr>
        <p:spPr bwMode="auto">
          <a:xfrm>
            <a:off x="251520" y="406405"/>
            <a:ext cx="787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Participación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Oficios Culturales sobre total de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oficios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a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nivel nacional (2009)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6073551"/>
            <a:ext cx="64087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 dirty="0">
                <a:latin typeface="+mj-lt"/>
                <a:cs typeface="Times New Roman" pitchFamily="18" charset="0"/>
              </a:rPr>
              <a:t>Fuente: Elaboración propia en base a datos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de la Encuesta CASEN 2009 </a:t>
            </a:r>
            <a:endParaRPr lang="es-CL" sz="1300" dirty="0">
              <a:latin typeface="+mj-lt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16" y="1165693"/>
            <a:ext cx="6218237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8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2" name="86 CuadroTexto"/>
          <p:cNvSpPr txBox="1">
            <a:spLocks noChangeArrowheads="1"/>
          </p:cNvSpPr>
          <p:nvPr/>
        </p:nvSpPr>
        <p:spPr bwMode="auto">
          <a:xfrm>
            <a:off x="251520" y="535543"/>
            <a:ext cx="7906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Tipo de Empleo en Oficios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Culturales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y a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Nivel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Nacional (2009)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5569495"/>
            <a:ext cx="64087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 dirty="0">
                <a:latin typeface="+mj-lt"/>
                <a:cs typeface="Times New Roman" pitchFamily="18" charset="0"/>
              </a:rPr>
              <a:t>Fuente: Elaboración propia en base a datos </a:t>
            </a:r>
            <a:r>
              <a:rPr lang="es-CL" sz="1300" dirty="0" smtClean="0">
                <a:latin typeface="+mj-lt"/>
                <a:cs typeface="Times New Roman" pitchFamily="18" charset="0"/>
              </a:rPr>
              <a:t>de la Encuesta CASEN 2009 </a:t>
            </a:r>
            <a:endParaRPr lang="es-CL" sz="1300" dirty="0">
              <a:latin typeface="+mj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76103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0" name="Rectangle 1"/>
          <p:cNvSpPr>
            <a:spLocks noChangeArrowheads="1"/>
          </p:cNvSpPr>
          <p:nvPr/>
        </p:nvSpPr>
        <p:spPr bwMode="auto">
          <a:xfrm>
            <a:off x="585283" y="6085362"/>
            <a:ext cx="499482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sz="1300" dirty="0" smtClean="0">
                <a:latin typeface="+mj-lt"/>
              </a:rPr>
              <a:t>Fuente: </a:t>
            </a:r>
            <a:r>
              <a:rPr lang="es-MX" sz="1300" dirty="0">
                <a:latin typeface="+mj-lt"/>
              </a:rPr>
              <a:t>Elaboración propia en </a:t>
            </a:r>
            <a:r>
              <a:rPr lang="es-MX" sz="1300" dirty="0" smtClean="0">
                <a:latin typeface="+mj-lt"/>
              </a:rPr>
              <a:t>base a datos </a:t>
            </a:r>
            <a:r>
              <a:rPr lang="es-MX" sz="1300" dirty="0">
                <a:latin typeface="+mj-lt"/>
              </a:rPr>
              <a:t>de la </a:t>
            </a:r>
            <a:r>
              <a:rPr lang="es-MX" sz="1300" dirty="0" smtClean="0">
                <a:latin typeface="+mj-lt"/>
              </a:rPr>
              <a:t>Encuesta CASEN </a:t>
            </a:r>
            <a:r>
              <a:rPr lang="es-MX" sz="1300" dirty="0">
                <a:latin typeface="+mj-lt"/>
              </a:rPr>
              <a:t>2009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00175"/>
            <a:ext cx="78295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6 Rectángulo"/>
          <p:cNvSpPr>
            <a:spLocks noChangeArrowheads="1"/>
          </p:cNvSpPr>
          <p:nvPr/>
        </p:nvSpPr>
        <p:spPr bwMode="auto">
          <a:xfrm>
            <a:off x="36512" y="490866"/>
            <a:ext cx="83792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sz="1900" b="1" dirty="0" smtClean="0">
                <a:solidFill>
                  <a:srgbClr val="C00000"/>
                </a:solidFill>
                <a:latin typeface="Century Gothic" pitchFamily="34" charset="0"/>
              </a:rPr>
              <a:t>Estructura </a:t>
            </a:r>
            <a:r>
              <a:rPr lang="es-CL" sz="1900" b="1" dirty="0">
                <a:solidFill>
                  <a:srgbClr val="C00000"/>
                </a:solidFill>
                <a:latin typeface="Century Gothic" pitchFamily="34" charset="0"/>
              </a:rPr>
              <a:t>de Distribución del Empleo </a:t>
            </a:r>
            <a:r>
              <a:rPr lang="es-CL" sz="1900" b="1" dirty="0" smtClean="0">
                <a:solidFill>
                  <a:srgbClr val="C00000"/>
                </a:solidFill>
                <a:latin typeface="Century Gothic" pitchFamily="34" charset="0"/>
              </a:rPr>
              <a:t>Dependiente</a:t>
            </a:r>
            <a:endParaRPr lang="es-CL" sz="19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27784" y="234888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C00000"/>
                </a:solidFill>
              </a:rPr>
              <a:t>4%</a:t>
            </a:r>
            <a:endParaRPr lang="es-CL" sz="10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23756" y="231057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accent1"/>
                </a:solidFill>
              </a:rPr>
              <a:t>96%</a:t>
            </a:r>
            <a:endParaRPr lang="es-CL" sz="1000" b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45069" y="350100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accent1"/>
                </a:solidFill>
              </a:rPr>
              <a:t>2%</a:t>
            </a:r>
            <a:endParaRPr lang="es-CL" sz="1000" b="1" dirty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20272" y="348586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accent1"/>
                </a:solidFill>
              </a:rPr>
              <a:t>98%</a:t>
            </a:r>
            <a:endParaRPr lang="es-CL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7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3975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PUBLICACIONES PREVIAS</a:t>
            </a:r>
          </a:p>
        </p:txBody>
      </p:sp>
      <p:sp>
        <p:nvSpPr>
          <p:cNvPr id="31748" name="8 CuadroTexto"/>
          <p:cNvSpPr txBox="1">
            <a:spLocks noChangeArrowheads="1"/>
          </p:cNvSpPr>
          <p:nvPr/>
        </p:nvSpPr>
        <p:spPr bwMode="auto">
          <a:xfrm>
            <a:off x="3995936" y="1484784"/>
            <a:ext cx="481962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algn="just" eaLnBrk="1" hangingPunct="1"/>
            <a:r>
              <a:rPr lang="es-CL" b="1" dirty="0" smtClean="0">
                <a:solidFill>
                  <a:srgbClr val="0070C0"/>
                </a:solidFill>
                <a:latin typeface="+mj-lt"/>
              </a:rPr>
              <a:t>2004: Nace del </a:t>
            </a:r>
            <a:r>
              <a:rPr lang="es-CL" b="1" dirty="0">
                <a:solidFill>
                  <a:srgbClr val="0070C0"/>
                </a:solidFill>
                <a:latin typeface="+mj-lt"/>
              </a:rPr>
              <a:t>Comité de Estadísticas Culturales promocionado por el CNCA y el </a:t>
            </a:r>
            <a:r>
              <a:rPr lang="es-CL" b="1" dirty="0" smtClean="0">
                <a:solidFill>
                  <a:srgbClr val="0070C0"/>
                </a:solidFill>
                <a:latin typeface="+mj-lt"/>
              </a:rPr>
              <a:t>INE.</a:t>
            </a:r>
            <a:endParaRPr lang="es-CL" b="1" dirty="0">
              <a:solidFill>
                <a:srgbClr val="0070C0"/>
              </a:solidFill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endParaRPr lang="es-CL" dirty="0">
              <a:latin typeface="+mj-lt"/>
            </a:endParaRPr>
          </a:p>
          <a:p>
            <a:pPr marL="742950" lvl="1" indent="-285750" algn="just" eaLnBrk="1" hangingPunct="1">
              <a:buFont typeface="Arial" pitchFamily="34" charset="0"/>
              <a:buChar char="•"/>
            </a:pPr>
            <a:r>
              <a:rPr lang="es-CL" dirty="0" smtClean="0">
                <a:latin typeface="+mj-lt"/>
              </a:rPr>
              <a:t>Es un compendio </a:t>
            </a:r>
            <a:r>
              <a:rPr lang="es-CL" dirty="0">
                <a:latin typeface="+mj-lt"/>
              </a:rPr>
              <a:t>estadístico </a:t>
            </a:r>
            <a:r>
              <a:rPr lang="es-CL" dirty="0" smtClean="0">
                <a:latin typeface="+mj-lt"/>
              </a:rPr>
              <a:t>anual.</a:t>
            </a:r>
            <a:endParaRPr lang="es-CL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endParaRPr lang="es-CL" dirty="0">
              <a:latin typeface="+mj-lt"/>
            </a:endParaRPr>
          </a:p>
          <a:p>
            <a:pPr marL="742950" lvl="1" indent="-285750" algn="just" eaLnBrk="1" hangingPunct="1">
              <a:buFont typeface="Arial" pitchFamily="34" charset="0"/>
              <a:buChar char="•"/>
            </a:pPr>
            <a:r>
              <a:rPr lang="es-CL" dirty="0">
                <a:latin typeface="+mj-lt"/>
              </a:rPr>
              <a:t>T</a:t>
            </a:r>
            <a:r>
              <a:rPr lang="es-CL" dirty="0" smtClean="0">
                <a:latin typeface="+mj-lt"/>
              </a:rPr>
              <a:t>iene actualmente más </a:t>
            </a:r>
            <a:r>
              <a:rPr lang="es-CL" dirty="0">
                <a:latin typeface="+mj-lt"/>
              </a:rPr>
              <a:t>de 30 informantes públicos y </a:t>
            </a:r>
            <a:r>
              <a:rPr lang="es-CL" dirty="0" smtClean="0">
                <a:latin typeface="+mj-lt"/>
              </a:rPr>
              <a:t>privados.</a:t>
            </a:r>
            <a:endParaRPr lang="es-CL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endParaRPr lang="es-CL" dirty="0">
              <a:latin typeface="+mj-lt"/>
            </a:endParaRPr>
          </a:p>
          <a:p>
            <a:pPr marL="742950" lvl="1" indent="-285750" algn="just" eaLnBrk="1" hangingPunct="1">
              <a:buFont typeface="Arial" pitchFamily="34" charset="0"/>
              <a:buChar char="•"/>
            </a:pPr>
            <a:r>
              <a:rPr lang="es-CL" dirty="0" smtClean="0">
                <a:latin typeface="+mj-lt"/>
              </a:rPr>
              <a:t>Contiene estadísticas </a:t>
            </a:r>
            <a:r>
              <a:rPr lang="es-CL" dirty="0">
                <a:latin typeface="+mj-lt"/>
              </a:rPr>
              <a:t>de oferta, demanda, producción, y caracterización de empleo, exportaciones, gasto de gobierno en cultura, entre </a:t>
            </a:r>
            <a:r>
              <a:rPr lang="es-CL" dirty="0" smtClean="0">
                <a:latin typeface="+mj-lt"/>
              </a:rPr>
              <a:t>otros.</a:t>
            </a:r>
            <a:endParaRPr lang="es-CL" dirty="0">
              <a:latin typeface="+mj-lt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9" y="1123950"/>
            <a:ext cx="331311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4888"/>
            <a:ext cx="90011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68" name="6 Rectángulo"/>
          <p:cNvSpPr>
            <a:spLocks noChangeArrowheads="1"/>
          </p:cNvSpPr>
          <p:nvPr/>
        </p:nvSpPr>
        <p:spPr bwMode="auto">
          <a:xfrm>
            <a:off x="-15602" y="535543"/>
            <a:ext cx="8292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Estructura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Informalidad del Empleo Cultural en General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5985768"/>
            <a:ext cx="6617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sz="1400" dirty="0" smtClean="0">
                <a:latin typeface="+mj-lt"/>
              </a:rPr>
              <a:t>Fuente: </a:t>
            </a:r>
            <a:r>
              <a:rPr lang="es-MX" sz="1400" dirty="0">
                <a:latin typeface="+mj-lt"/>
              </a:rPr>
              <a:t>Elaboración propia en función de datos de la </a:t>
            </a:r>
            <a:r>
              <a:rPr lang="es-MX" sz="1400" dirty="0" smtClean="0">
                <a:latin typeface="+mj-lt"/>
              </a:rPr>
              <a:t>Encuesta CASEN </a:t>
            </a:r>
            <a:r>
              <a:rPr lang="es-MX" sz="1400" dirty="0">
                <a:latin typeface="+mj-lt"/>
              </a:rPr>
              <a:t>2009 y del SII 2010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13604" y="220486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accent2">
                    <a:lumMod val="75000"/>
                  </a:schemeClr>
                </a:solidFill>
              </a:rPr>
              <a:t>69%</a:t>
            </a:r>
            <a:endParaRPr lang="es-CL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8310" y="220486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accent2">
                    <a:lumMod val="75000"/>
                  </a:schemeClr>
                </a:solidFill>
              </a:rPr>
              <a:t>31%</a:t>
            </a:r>
            <a:endParaRPr lang="es-CL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08104" y="1296343"/>
            <a:ext cx="2124000" cy="6924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TRABAJADORES DEPENDIENTES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214.320</a:t>
            </a:r>
            <a:endParaRPr lang="es-CL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52320" y="199200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accent3">
                    <a:lumMod val="50000"/>
                  </a:schemeClr>
                </a:solidFill>
              </a:rPr>
              <a:t>76%</a:t>
            </a:r>
            <a:endParaRPr lang="es-CL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64088" y="19888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s-CL" sz="1000" b="1" dirty="0" smtClean="0">
                <a:solidFill>
                  <a:schemeClr val="accent3">
                    <a:lumMod val="50000"/>
                  </a:schemeClr>
                </a:solidFill>
              </a:rPr>
              <a:t>4%</a:t>
            </a:r>
            <a:endParaRPr lang="es-CL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2 Marcador de contenido"/>
          <p:cNvSpPr>
            <a:spLocks noGrp="1"/>
          </p:cNvSpPr>
          <p:nvPr>
            <p:ph idx="1"/>
          </p:nvPr>
        </p:nvSpPr>
        <p:spPr>
          <a:xfrm>
            <a:off x="148233" y="2564904"/>
            <a:ext cx="8740775" cy="12303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C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III.-  COMERCIO EXTERIOR</a:t>
            </a:r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4 CuadroTexto"/>
          <p:cNvSpPr txBox="1"/>
          <p:nvPr/>
        </p:nvSpPr>
        <p:spPr>
          <a:xfrm>
            <a:off x="827584" y="260648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C00000"/>
                </a:solidFill>
                <a:latin typeface="Century Gothic" pitchFamily="34" charset="0"/>
              </a:rPr>
              <a:t>COMPONENTE III</a:t>
            </a:r>
            <a:endParaRPr lang="es-CL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73" name="7 Rectángulo"/>
          <p:cNvSpPr>
            <a:spLocks noChangeArrowheads="1"/>
          </p:cNvSpPr>
          <p:nvPr/>
        </p:nvSpPr>
        <p:spPr bwMode="auto">
          <a:xfrm>
            <a:off x="-396552" y="329654"/>
            <a:ext cx="9289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Participación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Monto de Exportación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e Importación Cultural </a:t>
            </a:r>
          </a:p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sobre el total Nacional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0" y="638175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MX" dirty="0">
                <a:solidFill>
                  <a:srgbClr val="C00000"/>
                </a:solidFill>
                <a:latin typeface="Century Gothic" pitchFamily="34" charset="0"/>
              </a:rPr>
              <a:t>	</a:t>
            </a:r>
            <a:r>
              <a:rPr lang="es-MX" dirty="0" smtClean="0">
                <a:solidFill>
                  <a:srgbClr val="C00000"/>
                </a:solidFill>
                <a:latin typeface="Century Gothic" pitchFamily="34" charset="0"/>
              </a:rPr>
              <a:t>CONTENIDOS CSC 2007-2010</a:t>
            </a:r>
            <a:endParaRPr lang="es-CL" sz="2400" dirty="0">
              <a:solidFill>
                <a:srgbClr val="006CB7"/>
              </a:solidFill>
              <a:latin typeface="Verdana" pitchFamily="34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99" y="1556792"/>
            <a:ext cx="56739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5259" y="5805264"/>
            <a:ext cx="374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+mj-lt"/>
              </a:rPr>
              <a:t>Fuente: Servicio Nacional de Aduanas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7" name="7 Rectángulo"/>
          <p:cNvSpPr>
            <a:spLocks noChangeArrowheads="1"/>
          </p:cNvSpPr>
          <p:nvPr/>
        </p:nvSpPr>
        <p:spPr bwMode="auto">
          <a:xfrm>
            <a:off x="-108520" y="325894"/>
            <a:ext cx="7682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Evolución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Monto de Exportación a Nivel Nacional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y Cultural (2007-2010)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27784" y="5800278"/>
            <a:ext cx="374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+mj-lt"/>
              </a:rPr>
              <a:t>Fuente: Servicio Nacional de </a:t>
            </a:r>
            <a:r>
              <a:rPr lang="es-CL" sz="1200" dirty="0" smtClean="0">
                <a:latin typeface="+mj-lt"/>
              </a:rPr>
              <a:t>Aduanas</a:t>
            </a:r>
            <a:endParaRPr lang="es-CL" sz="1200" dirty="0">
              <a:latin typeface="+mj-lt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8" y="1268760"/>
            <a:ext cx="3563144" cy="44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232572" cy="447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88" name="7 Rectángulo"/>
          <p:cNvSpPr>
            <a:spLocks noChangeArrowheads="1"/>
          </p:cNvSpPr>
          <p:nvPr/>
        </p:nvSpPr>
        <p:spPr bwMode="auto">
          <a:xfrm>
            <a:off x="-18653" y="452556"/>
            <a:ext cx="7488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sz="2200" b="1" dirty="0" smtClean="0">
                <a:solidFill>
                  <a:srgbClr val="C00000"/>
                </a:solidFill>
                <a:latin typeface="Century Gothic" pitchFamily="34" charset="0"/>
              </a:rPr>
              <a:t>Monto </a:t>
            </a:r>
            <a:r>
              <a:rPr lang="es-CL" sz="2200" b="1" dirty="0">
                <a:solidFill>
                  <a:srgbClr val="C00000"/>
                </a:solidFill>
                <a:latin typeface="Century Gothic" pitchFamily="34" charset="0"/>
              </a:rPr>
              <a:t>de Exportación por Sector </a:t>
            </a:r>
            <a:r>
              <a:rPr lang="es-CL" sz="2200" b="1" dirty="0" smtClean="0">
                <a:solidFill>
                  <a:srgbClr val="C00000"/>
                </a:solidFill>
                <a:latin typeface="Century Gothic" pitchFamily="34" charset="0"/>
              </a:rPr>
              <a:t>Cultural 2010</a:t>
            </a:r>
            <a:endParaRPr lang="es-CL" sz="2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354453"/>
              </p:ext>
            </p:extLst>
          </p:nvPr>
        </p:nvGraphicFramePr>
        <p:xfrm>
          <a:off x="539552" y="1772816"/>
          <a:ext cx="781806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9552" y="5733256"/>
            <a:ext cx="74168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+mj-lt"/>
              </a:rPr>
              <a:t>Fuente: Elaboración propia en función de datos del Servicio Nacional de Aduanas</a:t>
            </a:r>
            <a:endParaRPr lang="es-CL" sz="1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1" name="7 Rectángulo"/>
          <p:cNvSpPr>
            <a:spLocks noChangeArrowheads="1"/>
          </p:cNvSpPr>
          <p:nvPr/>
        </p:nvSpPr>
        <p:spPr bwMode="auto">
          <a:xfrm>
            <a:off x="0" y="473987"/>
            <a:ext cx="78491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s-CL" sz="2200" b="1" dirty="0" smtClean="0">
                <a:solidFill>
                  <a:srgbClr val="C00000"/>
                </a:solidFill>
                <a:latin typeface="Century Gothic" pitchFamily="34" charset="0"/>
              </a:rPr>
              <a:t>Monto </a:t>
            </a:r>
            <a:r>
              <a:rPr lang="es-CL" sz="2200" b="1" dirty="0">
                <a:solidFill>
                  <a:srgbClr val="C00000"/>
                </a:solidFill>
                <a:latin typeface="Century Gothic" pitchFamily="34" charset="0"/>
              </a:rPr>
              <a:t>de Importación por Sector </a:t>
            </a:r>
            <a:r>
              <a:rPr lang="es-CL" sz="2200" b="1" dirty="0" smtClean="0">
                <a:solidFill>
                  <a:srgbClr val="C00000"/>
                </a:solidFill>
                <a:latin typeface="Century Gothic" pitchFamily="34" charset="0"/>
              </a:rPr>
              <a:t>Cultural 2010</a:t>
            </a:r>
            <a:endParaRPr lang="es-CL" sz="2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014888"/>
              </p:ext>
            </p:extLst>
          </p:nvPr>
        </p:nvGraphicFramePr>
        <p:xfrm>
          <a:off x="323528" y="1740693"/>
          <a:ext cx="8496944" cy="356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67544" y="5857527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+mj-lt"/>
              </a:rPr>
              <a:t>Fuente: Elaboración propia en función de datos del Servicio Nacional de Aduanas</a:t>
            </a:r>
            <a:endParaRPr lang="es-CL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36" name="7 Rectángulo"/>
          <p:cNvSpPr>
            <a:spLocks noChangeArrowheads="1"/>
          </p:cNvSpPr>
          <p:nvPr/>
        </p:nvSpPr>
        <p:spPr bwMode="auto">
          <a:xfrm>
            <a:off x="488131" y="66844"/>
            <a:ext cx="74517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/>
            <a:r>
              <a:rPr lang="es-C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s-C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Composición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Exportación e Importación por </a:t>
            </a:r>
          </a:p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		Tipo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Producto y Sector Cultural</a:t>
            </a:r>
          </a:p>
        </p:txBody>
      </p:sp>
      <p:sp>
        <p:nvSpPr>
          <p:cNvPr id="69637" name="Rectangle 1"/>
          <p:cNvSpPr>
            <a:spLocks noChangeArrowheads="1"/>
          </p:cNvSpPr>
          <p:nvPr/>
        </p:nvSpPr>
        <p:spPr bwMode="auto">
          <a:xfrm>
            <a:off x="489922" y="6147450"/>
            <a:ext cx="83305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sz="1300" dirty="0" smtClean="0">
                <a:latin typeface="+mj-lt"/>
              </a:rPr>
              <a:t>Fuente: </a:t>
            </a:r>
            <a:r>
              <a:rPr lang="es-MX" sz="1300" dirty="0">
                <a:latin typeface="+mj-lt"/>
              </a:rPr>
              <a:t>Elaboración propia en función de datos del Servicio Nacional de Aduanas y de clasificación de códigos  del CNCA</a:t>
            </a:r>
          </a:p>
        </p:txBody>
      </p:sp>
      <p:pic>
        <p:nvPicPr>
          <p:cNvPr id="6963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5"/>
          <a:stretch/>
        </p:blipFill>
        <p:spPr bwMode="auto">
          <a:xfrm>
            <a:off x="2123728" y="1062960"/>
            <a:ext cx="6466775" cy="243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/>
          <a:stretch/>
        </p:blipFill>
        <p:spPr bwMode="auto">
          <a:xfrm>
            <a:off x="2123728" y="3501008"/>
            <a:ext cx="6289632" cy="24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7728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+mj-lt"/>
              </a:rPr>
              <a:t>Exportaciones  de productos 2010</a:t>
            </a:r>
            <a:endParaRPr lang="es-CL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43282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+mj-lt"/>
              </a:rPr>
              <a:t>Importaciones  de productos 2010</a:t>
            </a:r>
            <a:endParaRPr lang="es-CL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8" name="13 Rectángulo"/>
          <p:cNvSpPr>
            <a:spLocks noChangeArrowheads="1"/>
          </p:cNvSpPr>
          <p:nvPr/>
        </p:nvSpPr>
        <p:spPr bwMode="auto">
          <a:xfrm>
            <a:off x="-191244" y="310977"/>
            <a:ext cx="8574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Monto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Servicios Creativos Exportados por Sector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Cultural </a:t>
            </a:r>
          </a:p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(FOB U$ 2010)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6725" y="4941168"/>
            <a:ext cx="83305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sz="1300" dirty="0" smtClean="0">
                <a:latin typeface="+mj-lt"/>
              </a:rPr>
              <a:t>Fuente: </a:t>
            </a:r>
            <a:r>
              <a:rPr lang="es-MX" sz="1300" dirty="0">
                <a:latin typeface="+mj-lt"/>
              </a:rPr>
              <a:t>Elaboración propia en función de datos del Servicio Nacional de Aduanas y de clasificación de códigos  del CNCA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429625" cy="30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24736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3 Rectángulo"/>
          <p:cNvSpPr>
            <a:spLocks noChangeArrowheads="1"/>
          </p:cNvSpPr>
          <p:nvPr/>
        </p:nvSpPr>
        <p:spPr bwMode="auto">
          <a:xfrm>
            <a:off x="-108520" y="530395"/>
            <a:ext cx="857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Monto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Exportaciones Culturales por Tipo 2010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6725" y="5301208"/>
            <a:ext cx="83305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sz="1300" dirty="0" smtClean="0">
                <a:latin typeface="+mj-lt"/>
              </a:rPr>
              <a:t>Fuente: </a:t>
            </a:r>
            <a:r>
              <a:rPr lang="es-MX" sz="1300" dirty="0">
                <a:latin typeface="+mj-lt"/>
              </a:rPr>
              <a:t>Elaboración propia en función de datos del Servicio Nacional de Aduanas y de clasificación de códigos  del CNCA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638175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MX" dirty="0">
                <a:solidFill>
                  <a:srgbClr val="C00000"/>
                </a:solidFill>
                <a:latin typeface="Century Gothic" pitchFamily="34" charset="0"/>
              </a:rPr>
              <a:t>	</a:t>
            </a:r>
            <a:r>
              <a:rPr lang="es-MX" dirty="0" smtClean="0">
                <a:solidFill>
                  <a:srgbClr val="C00000"/>
                </a:solidFill>
                <a:latin typeface="Century Gothic" pitchFamily="34" charset="0"/>
              </a:rPr>
              <a:t>CONTENIDOS CSC 2007-2010</a:t>
            </a:r>
            <a:endParaRPr lang="es-CL" sz="2400" dirty="0">
              <a:solidFill>
                <a:srgbClr val="006CB7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2 Marcador de contenido"/>
          <p:cNvSpPr>
            <a:spLocks noGrp="1"/>
          </p:cNvSpPr>
          <p:nvPr>
            <p:ph idx="1"/>
          </p:nvPr>
        </p:nvSpPr>
        <p:spPr>
          <a:xfrm>
            <a:off x="201612" y="2348880"/>
            <a:ext cx="8740775" cy="12303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C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IV.-  GASTO DE HOGARES </a:t>
            </a:r>
          </a:p>
        </p:txBody>
      </p:sp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5 CuadroTexto"/>
          <p:cNvSpPr txBox="1"/>
          <p:nvPr/>
        </p:nvSpPr>
        <p:spPr>
          <a:xfrm>
            <a:off x="827584" y="260648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C00000"/>
                </a:solidFill>
                <a:latin typeface="Century Gothic" pitchFamily="34" charset="0"/>
              </a:rPr>
              <a:t>COMPONENTE IV</a:t>
            </a:r>
            <a:endParaRPr lang="es-CL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39750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PUBLICACIONES PREVIAS</a:t>
            </a:r>
            <a:endParaRPr lang="es-CL" b="1" dirty="0" smtClean="0">
              <a:solidFill>
                <a:srgbClr val="C00000"/>
              </a:solidFill>
              <a:latin typeface="Century Gothic" pitchFamily="34" charset="0"/>
              <a:cs typeface="Verdana" pitchFamily="34" charset="0"/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350838" y="1125539"/>
            <a:ext cx="8164512" cy="575270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0070C0"/>
                </a:solidFill>
              </a:rPr>
              <a:t>1999 – 2003: Programa Economía y Cultura del Convenio Andrés Bello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112963"/>
            <a:ext cx="37369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4 CuadroTexto"/>
          <p:cNvSpPr txBox="1">
            <a:spLocks noChangeArrowheads="1"/>
          </p:cNvSpPr>
          <p:nvPr/>
        </p:nvSpPr>
        <p:spPr bwMode="auto">
          <a:xfrm>
            <a:off x="323850" y="2133600"/>
            <a:ext cx="3743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s-CL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Se </a:t>
            </a:r>
            <a:r>
              <a:rPr lang="es-CL" sz="1600" dirty="0">
                <a:solidFill>
                  <a:srgbClr val="595959"/>
                </a:solidFill>
                <a:latin typeface="+mj-lt"/>
                <a:cs typeface="Arial" pitchFamily="34" charset="0"/>
              </a:rPr>
              <a:t>realizan dos investigaciones (consultora Macrokonsult, Universidad </a:t>
            </a:r>
            <a:r>
              <a:rPr lang="es-CL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ARCIS) que miden el aporte </a:t>
            </a:r>
            <a:r>
              <a:rPr lang="es-CL" sz="1600" dirty="0">
                <a:solidFill>
                  <a:srgbClr val="595959"/>
                </a:solidFill>
                <a:latin typeface="+mj-lt"/>
                <a:cs typeface="Arial" pitchFamily="34" charset="0"/>
              </a:rPr>
              <a:t>a la cultura de las Actividades Económicamente Características de la Cultura </a:t>
            </a:r>
            <a:r>
              <a:rPr lang="es-CL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(Códigos 22 </a:t>
            </a:r>
            <a:r>
              <a:rPr lang="es-CL" sz="1600" dirty="0">
                <a:solidFill>
                  <a:srgbClr val="595959"/>
                </a:solidFill>
                <a:latin typeface="+mj-lt"/>
                <a:cs typeface="Arial" pitchFamily="34" charset="0"/>
              </a:rPr>
              <a:t>y </a:t>
            </a:r>
            <a:r>
              <a:rPr lang="es-CL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92</a:t>
            </a:r>
            <a:r>
              <a:rPr lang="es-CL" sz="1600" dirty="0">
                <a:solidFill>
                  <a:srgbClr val="595959"/>
                </a:solidFill>
                <a:latin typeface="+mj-lt"/>
                <a:cs typeface="Arial" pitchFamily="34" charset="0"/>
              </a:rPr>
              <a:t>)</a:t>
            </a:r>
            <a:endParaRPr lang="es-CL" sz="1600" dirty="0" smtClean="0">
              <a:solidFill>
                <a:srgbClr val="595959"/>
              </a:solidFill>
              <a:latin typeface="+mj-lt"/>
              <a:cs typeface="Arial" pitchFamily="34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es-CL" sz="1600" dirty="0">
              <a:solidFill>
                <a:srgbClr val="595959"/>
              </a:solidFill>
              <a:latin typeface="+mj-lt"/>
              <a:cs typeface="Arial" pitchFamily="34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Se </a:t>
            </a:r>
            <a:r>
              <a:rPr lang="es-CL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concluye </a:t>
            </a:r>
            <a:r>
              <a:rPr lang="es-CL" sz="1600" dirty="0">
                <a:solidFill>
                  <a:srgbClr val="595959"/>
                </a:solidFill>
                <a:latin typeface="+mj-lt"/>
                <a:cs typeface="Arial" pitchFamily="34" charset="0"/>
              </a:rPr>
              <a:t>con la </a:t>
            </a:r>
            <a:r>
              <a:rPr lang="es-CL" sz="1600" dirty="0" smtClean="0">
                <a:solidFill>
                  <a:srgbClr val="595959"/>
                </a:solidFill>
                <a:latin typeface="+mj-lt"/>
                <a:cs typeface="Arial" pitchFamily="34" charset="0"/>
              </a:rPr>
              <a:t>publicación:</a:t>
            </a:r>
            <a:endParaRPr lang="es-CL" sz="1600" dirty="0">
              <a:solidFill>
                <a:srgbClr val="595959"/>
              </a:solidFill>
              <a:latin typeface="+mj-lt"/>
              <a:cs typeface="Arial" pitchFamily="34" charset="0"/>
            </a:endParaRPr>
          </a:p>
          <a:p>
            <a:pPr lvl="1" algn="just" eaLnBrk="1" hangingPunct="1"/>
            <a:r>
              <a:rPr lang="es-CL" sz="1600" b="1" dirty="0" smtClean="0">
                <a:latin typeface="+mj-lt"/>
                <a:cs typeface="Arial" pitchFamily="34" charset="0"/>
              </a:rPr>
              <a:t>«</a:t>
            </a:r>
            <a:r>
              <a:rPr lang="es-CL" sz="1600" b="1" dirty="0">
                <a:latin typeface="+mj-lt"/>
                <a:cs typeface="Arial" pitchFamily="34" charset="0"/>
              </a:rPr>
              <a:t>Impacto de la Cultura en la economía Chilena, participación de algunas actividades económicas en el PIB»</a:t>
            </a:r>
          </a:p>
        </p:txBody>
      </p:sp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26366"/>
              </p:ext>
            </p:extLst>
          </p:nvPr>
        </p:nvGraphicFramePr>
        <p:xfrm>
          <a:off x="1115616" y="1356687"/>
          <a:ext cx="6579840" cy="30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85539"/>
              </p:ext>
            </p:extLst>
          </p:nvPr>
        </p:nvGraphicFramePr>
        <p:xfrm>
          <a:off x="827584" y="4653136"/>
          <a:ext cx="7416825" cy="1240415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383420"/>
                <a:gridCol w="2584032"/>
                <a:gridCol w="2449373"/>
              </a:tblGrid>
              <a:tr h="407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aseline="0" dirty="0" smtClean="0">
                          <a:effectLst/>
                        </a:rPr>
                        <a:t>Gasto total del Hogar en Cultura</a:t>
                      </a:r>
                      <a:endParaRPr lang="es-CL" sz="1400" dirty="0" smtClean="0">
                        <a:effectLst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</a:rPr>
                        <a:t>Gasto total d</a:t>
                      </a:r>
                      <a:r>
                        <a:rPr lang="es-CL" sz="1400" baseline="0" dirty="0" smtClean="0">
                          <a:effectLst/>
                        </a:rPr>
                        <a:t>el Hogar</a:t>
                      </a:r>
                      <a:endParaRPr lang="es-CL" sz="1400" dirty="0" smtClean="0">
                        <a:effectLst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Porcentaje </a:t>
                      </a:r>
                      <a:r>
                        <a:rPr lang="es-ES" sz="1400" dirty="0" smtClean="0">
                          <a:effectLst/>
                        </a:rPr>
                        <a:t>de</a:t>
                      </a:r>
                      <a:r>
                        <a:rPr lang="es-ES" sz="1400" baseline="0" dirty="0" smtClean="0">
                          <a:effectLst/>
                        </a:rPr>
                        <a:t> gasto en cultura sobre el total de gasto del hogar</a:t>
                      </a:r>
                      <a:endParaRPr lang="es-CL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1" marR="44441" marT="0" marB="0" anchor="ctr"/>
                </a:tc>
              </a:tr>
              <a:tr h="6003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kern="1200" dirty="0" smtClean="0">
                          <a:effectLst/>
                        </a:rPr>
                        <a:t>33.862</a:t>
                      </a:r>
                      <a:endParaRPr lang="es-CL" sz="1400" b="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effectLst/>
                        </a:rPr>
                        <a:t>682.967</a:t>
                      </a:r>
                      <a:endParaRPr lang="es-CL" sz="14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effectLst/>
                        </a:rPr>
                        <a:t>5</a:t>
                      </a:r>
                      <a:r>
                        <a:rPr lang="es-CL" sz="1400" kern="1200" baseline="0" dirty="0" smtClean="0">
                          <a:effectLst/>
                        </a:rPr>
                        <a:t> </a:t>
                      </a:r>
                      <a:r>
                        <a:rPr lang="es-CL" sz="1400" kern="1200" dirty="0" smtClean="0">
                          <a:effectLst/>
                        </a:rPr>
                        <a:t>%</a:t>
                      </a:r>
                      <a:endParaRPr lang="es-CL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41" marR="44441" marT="0" marB="0" anchor="ctr"/>
                </a:tc>
              </a:tr>
            </a:tbl>
          </a:graphicData>
        </a:graphic>
      </p:graphicFrame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-324544" y="439797"/>
            <a:ext cx="8362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Composición del gasto de Hogares en productos y servicios culturales y otros (2007)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6660" y="6022449"/>
            <a:ext cx="73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 smtClean="0">
                <a:latin typeface="+mj-lt"/>
              </a:rPr>
              <a:t>Fuente: Elaboración propia en base a Encuesta de Presupuesto Familiar (EFP, INE 2007) y una selección de productos y servicios culturales realizada por el CNCA</a:t>
            </a:r>
            <a:endParaRPr lang="es-CL" sz="1200" dirty="0">
              <a:latin typeface="+mj-lt"/>
            </a:endParaRPr>
          </a:p>
        </p:txBody>
      </p:sp>
      <p:cxnSp>
        <p:nvCxnSpPr>
          <p:cNvPr id="3" name="2 Conector recto"/>
          <p:cNvCxnSpPr/>
          <p:nvPr/>
        </p:nvCxnSpPr>
        <p:spPr>
          <a:xfrm flipH="1">
            <a:off x="2339752" y="3225552"/>
            <a:ext cx="86409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2195736" y="3220219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" t="79" r="48" b="13984"/>
          <a:stretch/>
        </p:blipFill>
        <p:spPr bwMode="auto">
          <a:xfrm>
            <a:off x="1047700" y="1238250"/>
            <a:ext cx="7124700" cy="37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-296738" y="478413"/>
            <a:ext cx="86758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Composición del Gasto de Hogares en Cultura por Tipo de Producto (2007)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3" y="5517232"/>
            <a:ext cx="73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 smtClean="0">
                <a:latin typeface="+mj-lt"/>
              </a:rPr>
              <a:t>Fuente: Elaboración propia en base a Encuesta de Presupuesto Familiar (EFP, INE 2007) y una selección de productos y servicios culturales realizada por el CNCA</a:t>
            </a:r>
            <a:endParaRPr lang="es-CL" sz="1200" dirty="0">
              <a:latin typeface="+mj-lt"/>
            </a:endParaRPr>
          </a:p>
        </p:txBody>
      </p:sp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28" name="8 Rectángulo"/>
          <p:cNvSpPr>
            <a:spLocks noChangeArrowheads="1"/>
          </p:cNvSpPr>
          <p:nvPr/>
        </p:nvSpPr>
        <p:spPr bwMode="auto">
          <a:xfrm>
            <a:off x="0" y="334397"/>
            <a:ext cx="7937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Composición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del Gasto en Hogares por Tipo de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Sector Cultural (2007)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7782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 bwMode="auto">
          <a:xfrm>
            <a:off x="620092" y="1052513"/>
            <a:ext cx="74803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4862" y="5732675"/>
            <a:ext cx="778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 smtClean="0">
                <a:latin typeface="+mj-lt"/>
              </a:rPr>
              <a:t>Fuente: Elaboración propia en base a Encuesta de Presupuesto Familiar (EFP, INE 2007) y una selección de productos y servicios culturales realizada por el CNCA</a:t>
            </a:r>
            <a:endParaRPr lang="es-CL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0"/>
          <a:stretch/>
        </p:blipFill>
        <p:spPr bwMode="auto">
          <a:xfrm>
            <a:off x="764381" y="1268761"/>
            <a:ext cx="7615238" cy="40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77" name="6 Rectángulo"/>
          <p:cNvSpPr>
            <a:spLocks noChangeArrowheads="1"/>
          </p:cNvSpPr>
          <p:nvPr/>
        </p:nvSpPr>
        <p:spPr bwMode="auto">
          <a:xfrm>
            <a:off x="-142577" y="302746"/>
            <a:ext cx="7992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Composición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del Gasto en Hogares por Tipo de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Producto</a:t>
            </a:r>
          </a:p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y Quintil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Ingresos (2007)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9878" name="Rectangle 1"/>
          <p:cNvSpPr>
            <a:spLocks noChangeArrowheads="1"/>
          </p:cNvSpPr>
          <p:nvPr/>
        </p:nvSpPr>
        <p:spPr bwMode="auto">
          <a:xfrm>
            <a:off x="395536" y="5775647"/>
            <a:ext cx="8585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CL" sz="1200" dirty="0">
                <a:latin typeface="+mj-lt"/>
              </a:rPr>
              <a:t>Fuente: Elaboración propia en base a Encuesta de Presupuesto Familiar (EFP, INE 2007) y una selección de productos y servicios culturales realizada por el </a:t>
            </a:r>
            <a:r>
              <a:rPr lang="es-CL" sz="1200" dirty="0" smtClean="0">
                <a:latin typeface="+mj-lt"/>
              </a:rPr>
              <a:t>CNCA</a:t>
            </a:r>
            <a:endParaRPr lang="es-CL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-108520" y="135434"/>
            <a:ext cx="8379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IV.- GASTO DE </a:t>
            </a:r>
            <a:r>
              <a:rPr lang="es-C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HOGARES:</a:t>
            </a:r>
          </a:p>
          <a:p>
            <a:pPr lvl="1" algn="just"/>
            <a:r>
              <a:rPr lang="es-CL" sz="16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CL" sz="1600" b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endParaRPr lang="es-CL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8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8 CuadroTexto"/>
          <p:cNvSpPr txBox="1"/>
          <p:nvPr/>
        </p:nvSpPr>
        <p:spPr>
          <a:xfrm>
            <a:off x="467544" y="6104329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+mj-lt"/>
              </a:rPr>
              <a:t>Fuente: Elaboración propia en base a datos de Cuentas Nacionales de Chile, Banco Central</a:t>
            </a:r>
            <a:endParaRPr lang="es-CL" sz="1200" dirty="0"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51219"/>
              </p:ext>
            </p:extLst>
          </p:nvPr>
        </p:nvGraphicFramePr>
        <p:xfrm>
          <a:off x="1763688" y="1772816"/>
          <a:ext cx="5328592" cy="362951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211366"/>
                <a:gridCol w="1117226"/>
              </a:tblGrid>
              <a:tr h="4264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 smtClean="0">
                          <a:effectLst/>
                        </a:rPr>
                        <a:t>Produ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c</a:t>
                      </a:r>
                      <a:r>
                        <a:rPr lang="es-CL" sz="1300" u="none" strike="noStrike" dirty="0" smtClean="0">
                          <a:effectLst/>
                        </a:rPr>
                        <a:t>to </a:t>
                      </a:r>
                      <a:r>
                        <a:rPr lang="es-CL" sz="1300" u="none" strike="noStrike" dirty="0">
                          <a:effectLst/>
                        </a:rPr>
                        <a:t>/ Servicio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Evolución </a:t>
                      </a:r>
                      <a:endParaRPr lang="es-CL" sz="13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s-CL" sz="1300" u="none" strike="noStrike" dirty="0" smtClean="0">
                          <a:effectLst/>
                        </a:rPr>
                        <a:t>2008 </a:t>
                      </a:r>
                      <a:r>
                        <a:rPr lang="es-CL" sz="1300" u="none" strike="noStrike" dirty="0">
                          <a:effectLst/>
                        </a:rPr>
                        <a:t>- 2010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Alimentos y bebidas no alcohólicas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3,8%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Bebidas alcohólicas, tabaco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>
                          <a:effectLst/>
                        </a:rPr>
                        <a:t>-</a:t>
                      </a:r>
                      <a:r>
                        <a:rPr lang="es-CL" sz="1300" b="0" u="none" strike="noStrike" dirty="0" smtClean="0">
                          <a:effectLst/>
                        </a:rPr>
                        <a:t>1,5%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Prendas de vestir y calzado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27,6%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Vivienda, agua, electricidad, gas y otros </a:t>
                      </a:r>
                      <a:r>
                        <a:rPr lang="es-CL" sz="1300" u="none" strike="noStrike" dirty="0" smtClean="0">
                          <a:effectLst/>
                        </a:rPr>
                        <a:t>combustibles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2,0%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Muebles, equipamiento y conservación del hogar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13,7%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Salud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8,7%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Transporte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3,8%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Comunicaciones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15,0%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u="none" strike="noStrike" dirty="0">
                          <a:effectLst/>
                        </a:rPr>
                        <a:t>Recreación y cultura</a:t>
                      </a:r>
                      <a:endParaRPr lang="es-C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25,2%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Educación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13,3%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Restaurantes y hoteles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5,2%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Bienes y servicios diversos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 smtClean="0">
                          <a:effectLst/>
                        </a:rPr>
                        <a:t>9,5%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3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u="none" strike="noStrike" dirty="0">
                          <a:effectLst/>
                        </a:rPr>
                        <a:t>Gasto neto por concepto de turismo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0" u="none" strike="noStrike" dirty="0">
                          <a:effectLst/>
                        </a:rPr>
                        <a:t>-</a:t>
                      </a:r>
                      <a:r>
                        <a:rPr lang="es-CL" sz="1300" b="0" u="none" strike="noStrike" dirty="0" smtClean="0">
                          <a:effectLst/>
                        </a:rPr>
                        <a:t>61,1%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9,2%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94181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CL" sz="1600" b="1" dirty="0">
                <a:solidFill>
                  <a:srgbClr val="C00000"/>
                </a:solidFill>
                <a:latin typeface="Century Gothic" pitchFamily="34" charset="0"/>
              </a:rPr>
              <a:t>Evolución del Gasto en Hogares por Tipo de Producto y Servicio </a:t>
            </a:r>
            <a:r>
              <a:rPr lang="es-CL" sz="1600" b="1" dirty="0" smtClean="0">
                <a:solidFill>
                  <a:srgbClr val="C00000"/>
                </a:solidFill>
                <a:latin typeface="Century Gothic" pitchFamily="34" charset="0"/>
              </a:rPr>
              <a:t>(evoluci</a:t>
            </a:r>
            <a:r>
              <a:rPr lang="es-CL" sz="1600" b="1" dirty="0" smtClean="0">
                <a:solidFill>
                  <a:srgbClr val="C00000"/>
                </a:solidFill>
                <a:latin typeface="Century Gothic" pitchFamily="34" charset="0"/>
              </a:rPr>
              <a:t>ón basado en volumen de precios del año anterio rencadenado)</a:t>
            </a:r>
            <a:endParaRPr lang="es-CL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7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7596" y="2636912"/>
            <a:ext cx="8740775" cy="1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V.- GASTO PÚBLICO</a:t>
            </a:r>
            <a:endParaRPr lang="es-CL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ヒラギノ角ゴ Pro W3" charset="-128"/>
            </a:endParaRPr>
          </a:p>
        </p:txBody>
      </p:sp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5 CuadroTexto"/>
          <p:cNvSpPr txBox="1"/>
          <p:nvPr/>
        </p:nvSpPr>
        <p:spPr>
          <a:xfrm>
            <a:off x="827584" y="260648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C00000"/>
                </a:solidFill>
                <a:latin typeface="Century Gothic" pitchFamily="34" charset="0"/>
              </a:rPr>
              <a:t>COMPONENTE V</a:t>
            </a:r>
            <a:endParaRPr lang="es-CL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8" name="6 Rectángulo"/>
          <p:cNvSpPr>
            <a:spLocks noChangeArrowheads="1"/>
          </p:cNvSpPr>
          <p:nvPr/>
        </p:nvSpPr>
        <p:spPr bwMode="auto">
          <a:xfrm>
            <a:off x="251520" y="116632"/>
            <a:ext cx="8064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Participación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del Sector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Cultural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en Gastos de Gobierno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Central</a:t>
            </a:r>
          </a:p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2006 – 2010 ( en millones de pesos 2012)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5842972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+mj-lt"/>
              </a:rPr>
              <a:t>(*) Sólo se consideró CNCA y DIBAM</a:t>
            </a:r>
            <a:endParaRPr lang="es-CL" sz="1300" dirty="0">
              <a:latin typeface="+mj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37874"/>
              </p:ext>
            </p:extLst>
          </p:nvPr>
        </p:nvGraphicFramePr>
        <p:xfrm>
          <a:off x="1043608" y="1130732"/>
          <a:ext cx="6662218" cy="3918473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1037484"/>
                <a:gridCol w="808273"/>
                <a:gridCol w="808273"/>
                <a:gridCol w="808273"/>
                <a:gridCol w="808273"/>
                <a:gridCol w="986008"/>
                <a:gridCol w="1405634"/>
              </a:tblGrid>
              <a:tr h="714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Año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2006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2007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2008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2009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2010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Aumento Porcentual Gasto 2006-2010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Gasto Gobierno en Servicios </a:t>
                      </a:r>
                      <a:r>
                        <a:rPr lang="es-CL" sz="1200" u="none" strike="noStrike" dirty="0" smtClean="0">
                          <a:effectLst/>
                        </a:rPr>
                        <a:t>Culturales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46.551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55.552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69.366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90.537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100.471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u="none" strike="noStrike" dirty="0">
                          <a:effectLst/>
                        </a:rPr>
                        <a:t>116%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Gasto Total </a:t>
                      </a:r>
                      <a:r>
                        <a:rPr lang="es-CL" sz="1200" u="none" strike="noStrike" dirty="0" smtClean="0">
                          <a:effectLst/>
                        </a:rPr>
                        <a:t>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17.497.515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19.126.096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20.909.907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24.359.725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25.989.135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u="none" strike="noStrike" dirty="0">
                          <a:effectLst/>
                        </a:rPr>
                        <a:t>49%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9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Porcentaje del gasto en Cultura sobre Gasto total </a:t>
                      </a:r>
                      <a:r>
                        <a:rPr lang="es-CL" sz="1200" u="none" strike="noStrike" dirty="0" smtClean="0">
                          <a:effectLst/>
                        </a:rPr>
                        <a:t>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0,27%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0,29%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0,33%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0,37%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0,39%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 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525000" y="12382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1560" y="6093296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+mj-lt"/>
              </a:rPr>
              <a:t>Fuente: Elaboración propia en base a datos de la Dirección de Presupuestos (DIPRES) </a:t>
            </a:r>
            <a:endParaRPr lang="es-CL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25878"/>
              </p:ext>
            </p:extLst>
          </p:nvPr>
        </p:nvGraphicFramePr>
        <p:xfrm>
          <a:off x="2771800" y="1772816"/>
          <a:ext cx="3744416" cy="325758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65916"/>
                <a:gridCol w="1198246"/>
                <a:gridCol w="1280254"/>
              </a:tblGrid>
              <a:tr h="10910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Gasto Público Total 2010 (millones  de pesos)</a:t>
                      </a: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PIB 2010 Nacional (millones de pesos)</a:t>
                      </a: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Porcentaje del Gasto Público Total Sobre el PIB Nacional</a:t>
                      </a: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24.361.553</a:t>
                      </a: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98.536.200</a:t>
                      </a: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49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Gasto Público en Cultura 2010 (Millones de Pesos)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Valor Agregado Cultura 2010 (Millones de pesos)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Porcentaje del Gasto Público en Cultura sobre Valor Agregado en Cultura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831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94.384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1.742.973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5" marR="444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323528" y="258763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sz="2000" b="1" dirty="0" smtClean="0">
                <a:solidFill>
                  <a:srgbClr val="C00000"/>
                </a:solidFill>
                <a:latin typeface="Century Gothic" pitchFamily="34" charset="0"/>
              </a:rPr>
              <a:t>				Gasto en Cultura como % del PIB (2010)</a:t>
            </a:r>
            <a:endParaRPr lang="es-CL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6093296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+mj-lt"/>
              </a:rPr>
              <a:t>Fuente: Elaboración propia en base a datos de la Dirección de Presupuestos (DIPRES) </a:t>
            </a:r>
            <a:endParaRPr lang="es-CL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81175"/>
              </p:ext>
            </p:extLst>
          </p:nvPr>
        </p:nvGraphicFramePr>
        <p:xfrm>
          <a:off x="1619672" y="1340768"/>
          <a:ext cx="5544616" cy="4587101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5544616"/>
              </a:tblGrid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CNCA                                                           Consejo Nacional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la </a:t>
                      </a:r>
                      <a:r>
                        <a:rPr lang="es-CL" sz="1300" u="none" strike="noStrike" dirty="0" smtClean="0">
                          <a:effectLst/>
                        </a:rPr>
                        <a:t>Cultura y las Artes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6192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u="none" strike="noStrike" dirty="0" smtClean="0">
                          <a:effectLst/>
                        </a:rPr>
                        <a:t>DIBAM                                        Dirección Nacional de Bibliotecas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Archivos y Museos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algn="l" fontAlgn="ctr"/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DIRAC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                                                                             Dirección de Asuntos Culturales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PROCHILE                                                                   Servicio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apoyo a la Exportación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CORFO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                                       Corporación de Fomento a la Producción (MINECON)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624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CNTV                                                                             Consejo Nacional de la Televisión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7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SERCOTEC                                              Servicio de apoyo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a Microempresas MINECON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algn="l" fontAlgn="ctr"/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CONADI                                                    Corporación Nacional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Desarrollo Indígena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MINVU                                                                     Ministerio de Vivienda y Urbanismo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82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MOP                                                                                      Ministerio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</a:t>
                      </a:r>
                      <a:r>
                        <a:rPr lang="es-CL" sz="1300" u="none" strike="noStrike" dirty="0" smtClean="0">
                          <a:effectLst/>
                        </a:rPr>
                        <a:t>Obras Públicas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SUBDERE                                                                Subsecretaría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Desarrollo Regional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65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CONAF                                                                                Corporación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Nacional Forestal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CONAMA                                                            Comisión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Nacional de Medio Ambiente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4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MINECON                                                                                      Ministerio de Economía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MINEDUC                                                                                     Ministerio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Educación 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20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SUBTEL                                                                  Subsecretaria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de Telecomunicaciones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 smtClean="0">
                          <a:effectLst/>
                        </a:rPr>
                        <a:t>FNDR                                                    Fondo</a:t>
                      </a:r>
                      <a:r>
                        <a:rPr lang="es-CL" sz="1300" u="none" strike="noStrike" baseline="0" dirty="0" smtClean="0">
                          <a:effectLst/>
                        </a:rPr>
                        <a:t> Nacional de Desarrollo Regional SUDERE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Municipios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606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u="none" strike="noStrike" dirty="0" smtClean="0">
                          <a:effectLst/>
                        </a:rPr>
                        <a:t>Ley de Donaciones Culturales</a:t>
                      </a:r>
                      <a:endParaRPr lang="es-C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-108520" y="485964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Otras Instituciones Públicas que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portan recursos a Cultura</a:t>
            </a:r>
            <a:endParaRPr lang="es-CL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7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80358"/>
              </p:ext>
            </p:extLst>
          </p:nvPr>
        </p:nvGraphicFramePr>
        <p:xfrm>
          <a:off x="1259632" y="1412875"/>
          <a:ext cx="6768356" cy="3691871"/>
        </p:xfrm>
        <a:graphic>
          <a:graphicData uri="http://schemas.openxmlformats.org/drawingml/2006/table">
            <a:tbl>
              <a:tblPr firstRow="1" lastCol="1">
                <a:tableStyleId>{B301B821-A1FF-4177-AEE7-76D212191A09}</a:tableStyleId>
              </a:tblPr>
              <a:tblGrid>
                <a:gridCol w="5131150"/>
                <a:gridCol w="1637206"/>
              </a:tblGrid>
              <a:tr h="503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Lineamientos de Inversión en Promoción y Conservación de Iniciativas Culturales y patrimoniales</a:t>
                      </a:r>
                      <a:endParaRPr kumimoji="0" 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Monto en Miles de Pesos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Instrumentos de Fomento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77.7917194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Patrimonio y Espacio Público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190.839.771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Educación y Cultura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85.295.969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Programas Regionales de Cultura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46.921.263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Gasto en Cultura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400.848.197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76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Presupuesto total del Gobierno 2010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26.864.404.872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Participación de la Cultura en el Presupuesto Nacional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3" marR="44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</a:endParaRPr>
                    </a:p>
                  </a:txBody>
                  <a:tcPr marL="44446" marR="44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9" name="6 Rectángulo"/>
          <p:cNvSpPr>
            <a:spLocks noChangeArrowheads="1"/>
          </p:cNvSpPr>
          <p:nvPr/>
        </p:nvSpPr>
        <p:spPr bwMode="auto">
          <a:xfrm>
            <a:off x="-444599" y="520085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Participación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Ampliada del Sector Cultura en Gastos </a:t>
            </a:r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</a:rPr>
              <a:t>del Gobierno </a:t>
            </a:r>
            <a:r>
              <a:rPr lang="es-CL" b="1" dirty="0">
                <a:solidFill>
                  <a:srgbClr val="C00000"/>
                </a:solidFill>
                <a:latin typeface="Century Gothic" pitchFamily="34" charset="0"/>
              </a:rPr>
              <a:t>Central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152400" y="1125538"/>
            <a:ext cx="5427663" cy="4057650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0070C0"/>
                </a:solidFill>
                <a:latin typeface="+mj-lt"/>
              </a:rPr>
              <a:t>2007: Consultoría CNCA</a:t>
            </a:r>
          </a:p>
          <a:p>
            <a:endParaRPr lang="es-CL" sz="1600" dirty="0" smtClean="0">
              <a:latin typeface="+mj-lt"/>
            </a:endParaRPr>
          </a:p>
          <a:p>
            <a:r>
              <a:rPr lang="es-CL" sz="1600" dirty="0" smtClean="0">
                <a:solidFill>
                  <a:schemeClr val="tx1"/>
                </a:solidFill>
                <a:latin typeface="+mj-lt"/>
              </a:rPr>
              <a:t>Se retoma la investigación indagando en cómo se realiza la cuenta satélite en el exterior. </a:t>
            </a:r>
          </a:p>
          <a:p>
            <a:endParaRPr lang="es-CL" sz="1600" dirty="0">
              <a:solidFill>
                <a:schemeClr val="tx1"/>
              </a:solidFill>
              <a:latin typeface="+mj-lt"/>
            </a:endParaRPr>
          </a:p>
          <a:p>
            <a:r>
              <a:rPr lang="es-CL" sz="1600" dirty="0">
                <a:solidFill>
                  <a:schemeClr val="tx1"/>
                </a:solidFill>
                <a:latin typeface="+mj-lt"/>
              </a:rPr>
              <a:t>S</a:t>
            </a:r>
            <a:r>
              <a:rPr lang="es-CL" sz="1600" dirty="0" smtClean="0">
                <a:solidFill>
                  <a:schemeClr val="tx1"/>
                </a:solidFill>
                <a:latin typeface="+mj-lt"/>
              </a:rPr>
              <a:t>e realiza un nuevo cálculo de valor agregado en cultura tomando como fuente Encuestas Realizadas por el Instituto Nacional de Estadísticas.</a:t>
            </a:r>
          </a:p>
          <a:p>
            <a:endParaRPr lang="es-CL" sz="1600" dirty="0" smtClean="0">
              <a:latin typeface="+mj-lt"/>
            </a:endParaRPr>
          </a:p>
          <a:p>
            <a:r>
              <a:rPr lang="es-CL" sz="1600" dirty="0" smtClean="0">
                <a:solidFill>
                  <a:schemeClr val="tx1"/>
                </a:solidFill>
                <a:latin typeface="+mj-lt"/>
              </a:rPr>
              <a:t>Se publica</a:t>
            </a:r>
            <a:r>
              <a:rPr lang="es-CL" sz="1600" dirty="0" smtClean="0">
                <a:latin typeface="+mj-lt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«Antecedentes para la construcción de una Cuenta Satélite de Cultura en Chile»</a:t>
            </a:r>
          </a:p>
        </p:txBody>
      </p:sp>
      <p:sp>
        <p:nvSpPr>
          <p:cNvPr id="33795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39750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PUBLICACIONES PREVIAS</a:t>
            </a:r>
            <a:endParaRPr lang="es-CL" b="1" dirty="0" smtClean="0">
              <a:solidFill>
                <a:srgbClr val="C00000"/>
              </a:solidFill>
              <a:latin typeface="Century Gothic" pitchFamily="34" charset="0"/>
              <a:cs typeface="Verdana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95400"/>
            <a:ext cx="28162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1 CuadroTexto"/>
          <p:cNvSpPr txBox="1">
            <a:spLocks noChangeArrowheads="1"/>
          </p:cNvSpPr>
          <p:nvPr/>
        </p:nvSpPr>
        <p:spPr bwMode="auto">
          <a:xfrm>
            <a:off x="468313" y="5516563"/>
            <a:ext cx="856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1200" dirty="0" smtClean="0">
                <a:latin typeface="+mj-lt"/>
              </a:rPr>
              <a:t>Disponible en: http</a:t>
            </a:r>
            <a:r>
              <a:rPr lang="es-CL" sz="1200" dirty="0">
                <a:latin typeface="+mj-lt"/>
              </a:rPr>
              <a:t>://www.cultura.gob.cl/wp-content/uploads/2012/03/Antecedentes-para-la-Construcci%C3%B3n-de-una-Cuenta-Sat%C3%A9lite-de-Cultura-en-Chile.pdf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1 CuadroTexto"/>
          <p:cNvSpPr txBox="1">
            <a:spLocks noChangeArrowheads="1"/>
          </p:cNvSpPr>
          <p:nvPr/>
        </p:nvSpPr>
        <p:spPr bwMode="auto">
          <a:xfrm>
            <a:off x="7280895" y="4149080"/>
            <a:ext cx="2303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1400" dirty="0" smtClean="0">
                <a:latin typeface="+mj-lt"/>
              </a:rPr>
              <a:t>Publicación 2014</a:t>
            </a:r>
            <a:endParaRPr lang="es-CL" sz="1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" y="0"/>
            <a:ext cx="711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" y="0"/>
            <a:ext cx="687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3</a:t>
            </a:r>
            <a:r>
              <a:rPr lang="es-CL" dirty="0" smtClean="0"/>
              <a:t>.-PUBLICACIONES</a:t>
            </a:r>
          </a:p>
          <a:p>
            <a:pPr marL="0" indent="0" algn="ctr">
              <a:buNone/>
            </a:pPr>
            <a:r>
              <a:rPr lang="es-CL" dirty="0" smtClean="0"/>
              <a:t>RELACIONADAS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97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67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3975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IV.- ÚLTIMOS AVANCES</a:t>
            </a:r>
          </a:p>
        </p:txBody>
      </p:sp>
      <p:sp>
        <p:nvSpPr>
          <p:cNvPr id="88068" name="9 CuadroTexto"/>
          <p:cNvSpPr txBox="1">
            <a:spLocks noChangeArrowheads="1"/>
          </p:cNvSpPr>
          <p:nvPr/>
        </p:nvSpPr>
        <p:spPr bwMode="auto">
          <a:xfrm>
            <a:off x="5148263" y="1155700"/>
            <a:ext cx="34559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algn="just" eaLnBrk="1" hangingPunct="1">
              <a:buFont typeface="Arial" charset="0"/>
              <a:buChar char="•"/>
            </a:pPr>
            <a:r>
              <a:rPr lang="es-CL" sz="1600" dirty="0" smtClean="0">
                <a:latin typeface="+mj-lt"/>
              </a:rPr>
              <a:t>Se trata de un trabajo </a:t>
            </a:r>
            <a:r>
              <a:rPr lang="es-CL" sz="1600" dirty="0">
                <a:latin typeface="+mj-lt"/>
              </a:rPr>
              <a:t>colaborativo con expertos de cada área.</a:t>
            </a:r>
          </a:p>
          <a:p>
            <a:pPr lvl="1" algn="just" eaLnBrk="1" hangingPunct="1">
              <a:buFont typeface="Arial" charset="0"/>
              <a:buChar char="•"/>
            </a:pPr>
            <a:endParaRPr lang="es-CL" sz="1600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s-CL" sz="1600" dirty="0">
                <a:latin typeface="+mj-lt"/>
              </a:rPr>
              <a:t>Se revisan marcos de estadísticas nacionales o regionales e internacionales.</a:t>
            </a:r>
          </a:p>
          <a:p>
            <a:pPr lvl="1" algn="just" eaLnBrk="1" hangingPunct="1">
              <a:buFont typeface="Arial" charset="0"/>
              <a:buChar char="•"/>
            </a:pPr>
            <a:endParaRPr lang="es-CL" sz="1600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s-CL" sz="1600" dirty="0">
                <a:latin typeface="+mj-lt"/>
              </a:rPr>
              <a:t>Se </a:t>
            </a:r>
            <a:r>
              <a:rPr lang="es-CL" sz="1600" dirty="0" smtClean="0">
                <a:latin typeface="+mj-lt"/>
              </a:rPr>
              <a:t>revisan </a:t>
            </a:r>
            <a:r>
              <a:rPr lang="es-CL" sz="1600" dirty="0">
                <a:latin typeface="+mj-lt"/>
              </a:rPr>
              <a:t>elementos </a:t>
            </a:r>
            <a:r>
              <a:rPr lang="es-CL" sz="1600" dirty="0" smtClean="0">
                <a:latin typeface="+mj-lt"/>
              </a:rPr>
              <a:t>conceptuales.</a:t>
            </a:r>
            <a:endParaRPr lang="es-CL" sz="1600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endParaRPr lang="es-CL" sz="1600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s-CL" sz="1600" dirty="0">
                <a:latin typeface="+mj-lt"/>
              </a:rPr>
              <a:t>Se determina un marco dinámico y flexible para </a:t>
            </a:r>
            <a:r>
              <a:rPr lang="es-CL" sz="1600" dirty="0" smtClean="0">
                <a:latin typeface="+mj-lt"/>
              </a:rPr>
              <a:t>Chile.</a:t>
            </a:r>
            <a:endParaRPr lang="es-CL" sz="1600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endParaRPr lang="es-CL" sz="1600" dirty="0">
              <a:latin typeface="+mj-lt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s-CL" sz="1600" dirty="0" smtClean="0">
                <a:latin typeface="+mj-lt"/>
              </a:rPr>
              <a:t>Se establecen </a:t>
            </a:r>
            <a:r>
              <a:rPr lang="es-CL" sz="1600" dirty="0">
                <a:latin typeface="+mj-lt"/>
              </a:rPr>
              <a:t>dominios y etapas del </a:t>
            </a:r>
            <a:r>
              <a:rPr lang="es-CL" sz="1600" dirty="0" smtClean="0">
                <a:latin typeface="+mj-lt"/>
              </a:rPr>
              <a:t>ciclo.</a:t>
            </a:r>
            <a:endParaRPr lang="es-CL" sz="1600" dirty="0">
              <a:latin typeface="+mj-lt"/>
            </a:endParaRPr>
          </a:p>
        </p:txBody>
      </p:sp>
      <p:sp>
        <p:nvSpPr>
          <p:cNvPr id="88069" name="1 CuadroTexto"/>
          <p:cNvSpPr txBox="1">
            <a:spLocks noChangeArrowheads="1"/>
          </p:cNvSpPr>
          <p:nvPr/>
        </p:nvSpPr>
        <p:spPr bwMode="auto">
          <a:xfrm>
            <a:off x="5741641" y="5517232"/>
            <a:ext cx="3006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sz="1400" dirty="0" smtClean="0">
                <a:latin typeface="+mj-lt"/>
              </a:rPr>
              <a:t>Disponible en : http</a:t>
            </a:r>
            <a:r>
              <a:rPr lang="es-CL" sz="1400" dirty="0">
                <a:latin typeface="+mj-lt"/>
              </a:rPr>
              <a:t>://www.cultura.gob.cl/mec/#p=1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5354638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091" name="1 Título"/>
          <p:cNvSpPr txBox="1">
            <a:spLocks/>
          </p:cNvSpPr>
          <p:nvPr/>
        </p:nvSpPr>
        <p:spPr bwMode="auto">
          <a:xfrm>
            <a:off x="152399" y="170731"/>
            <a:ext cx="81645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Century Gothic" pitchFamily="34" charset="0"/>
              </a:rPr>
              <a:t>IV.- ÚLTIMOS AVANCES</a:t>
            </a:r>
            <a:endParaRPr lang="es-C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9092" name="4 CuadroTexto"/>
          <p:cNvSpPr txBox="1">
            <a:spLocks noChangeArrowheads="1"/>
          </p:cNvSpPr>
          <p:nvPr/>
        </p:nvSpPr>
        <p:spPr bwMode="auto">
          <a:xfrm>
            <a:off x="6450013" y="4821238"/>
            <a:ext cx="23034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just" eaLnBrk="1" hangingPunct="1"/>
            <a:r>
              <a:rPr lang="es-CL" sz="1300" dirty="0" smtClean="0">
                <a:latin typeface="+mj-lt"/>
              </a:rPr>
              <a:t>Publicación 2014</a:t>
            </a:r>
            <a:endParaRPr lang="es-CL" sz="1300" dirty="0">
              <a:latin typeface="+mj-lt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938808"/>
            <a:ext cx="618172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536504" cy="51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Century Gothic" pitchFamily="34" charset="0"/>
              </a:rPr>
              <a:t>IV.- ÚLTIMOS AVANCES</a:t>
            </a:r>
            <a:endParaRPr lang="es-C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64088" y="2348880"/>
            <a:ext cx="29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Publicación conjunta </a:t>
            </a:r>
          </a:p>
          <a:p>
            <a:pPr algn="ctr"/>
            <a:r>
              <a:rPr lang="es-CL" dirty="0" smtClean="0"/>
              <a:t>INE-CNCA</a:t>
            </a:r>
          </a:p>
          <a:p>
            <a:pPr algn="ctr"/>
            <a:r>
              <a:rPr lang="es-CL" dirty="0" smtClean="0"/>
              <a:t>Renovada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6761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/>
              <a:t>4.-PRÓXIMOS PASOS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289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Nuevos Desafíos 2016: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177213" cy="5400600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      </a:t>
            </a:r>
            <a:r>
              <a:rPr lang="es-CL" u="sng" dirty="0" smtClean="0"/>
              <a:t>Planificar el camino hacia la Cuenta Satélite de Cultura</a:t>
            </a:r>
          </a:p>
          <a:p>
            <a:r>
              <a:rPr lang="es-CL" dirty="0" smtClean="0"/>
              <a:t>Mesa técnica con organismos relacionados CEPAL; INE, BC</a:t>
            </a:r>
          </a:p>
          <a:p>
            <a:r>
              <a:rPr lang="es-CL" dirty="0" smtClean="0"/>
              <a:t>Generar productos intermedios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 smtClean="0"/>
              <a:t>      </a:t>
            </a:r>
            <a:r>
              <a:rPr lang="es-CL" u="sng" dirty="0" smtClean="0"/>
              <a:t>Mejorar método de cálculo del PIB</a:t>
            </a:r>
          </a:p>
          <a:p>
            <a:r>
              <a:rPr lang="es-CL" dirty="0" smtClean="0"/>
              <a:t>Generación de Directorio de Empresas y Otros Agentes de la Cultura</a:t>
            </a:r>
          </a:p>
          <a:p>
            <a:r>
              <a:rPr lang="es-CL" dirty="0" smtClean="0"/>
              <a:t>Repetir Encuesta de Producción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 smtClean="0"/>
              <a:t>     </a:t>
            </a:r>
            <a:r>
              <a:rPr lang="es-CL" u="sng" dirty="0" smtClean="0"/>
              <a:t>Generar un adecuado </a:t>
            </a:r>
            <a:r>
              <a:rPr lang="es-CL" u="sng" dirty="0" smtClean="0"/>
              <a:t>Sistema </a:t>
            </a:r>
            <a:r>
              <a:rPr lang="es-CL" u="sng" dirty="0" smtClean="0"/>
              <a:t>de Información</a:t>
            </a:r>
          </a:p>
          <a:p>
            <a:r>
              <a:rPr lang="es-CL" dirty="0"/>
              <a:t>Ordenar información </a:t>
            </a:r>
            <a:r>
              <a:rPr lang="es-CL" dirty="0" smtClean="0"/>
              <a:t>disponible</a:t>
            </a:r>
          </a:p>
          <a:p>
            <a:r>
              <a:rPr lang="es-CL" dirty="0" smtClean="0"/>
              <a:t>Disponer de un sistema informático adecuado</a:t>
            </a:r>
            <a:endParaRPr lang="es-CL" dirty="0"/>
          </a:p>
          <a:p>
            <a:endParaRPr lang="es-CL" dirty="0"/>
          </a:p>
          <a:p>
            <a:r>
              <a:rPr lang="es-CL" u="sng" dirty="0" smtClean="0"/>
              <a:t>Avanzar en la mejora de otros Indicadores</a:t>
            </a:r>
          </a:p>
          <a:p>
            <a:r>
              <a:rPr lang="es-CL" dirty="0" smtClean="0"/>
              <a:t>Estudios en mayor detalle sobre Comercio Exterior en Cultura</a:t>
            </a:r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883661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86460" y="3645024"/>
            <a:ext cx="881484" cy="85538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98180"/>
              </p:ext>
            </p:extLst>
          </p:nvPr>
        </p:nvGraphicFramePr>
        <p:xfrm>
          <a:off x="417290" y="1990222"/>
          <a:ext cx="2227262" cy="27918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27262"/>
              </a:tblGrid>
              <a:tr h="555084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Contribuyentes, ventas y valor agregado </a:t>
                      </a:r>
                      <a:endParaRPr lang="es-CL" sz="1050" b="1" dirty="0" smtClean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555084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Empleo</a:t>
                      </a:r>
                      <a:endParaRPr lang="es-CL" sz="1050" b="1" dirty="0" smtClean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555084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Comercio Exterior</a:t>
                      </a:r>
                      <a:endParaRPr lang="es-CL" sz="1050" b="1" dirty="0" smtClean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555084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Gasto de Hogares</a:t>
                      </a:r>
                      <a:endParaRPr lang="es-CL" sz="1050" b="1" dirty="0" smtClean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  <a:tr h="555084"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Gasto Público</a:t>
                      </a:r>
                      <a:endParaRPr kumimoji="0" lang="es-CL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 W3" charset="-128"/>
                      </a:endParaRPr>
                    </a:p>
                  </a:txBody>
                  <a:tcPr marL="91438" marR="91438" marT="45736" marB="45736" anchor="ctr" horzOverflow="overflow"/>
                </a:tc>
              </a:tr>
            </a:tbl>
          </a:graphicData>
        </a:graphic>
      </p:graphicFrame>
      <p:sp>
        <p:nvSpPr>
          <p:cNvPr id="42010" name="2 Marcador de contenido"/>
          <p:cNvSpPr txBox="1">
            <a:spLocks/>
          </p:cNvSpPr>
          <p:nvPr/>
        </p:nvSpPr>
        <p:spPr bwMode="auto">
          <a:xfrm>
            <a:off x="683567" y="140595"/>
            <a:ext cx="72088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s-CL" sz="2400" b="1" dirty="0" smtClean="0">
                <a:solidFill>
                  <a:srgbClr val="C00000"/>
                </a:solidFill>
                <a:latin typeface="Century Gothic" pitchFamily="34" charset="0"/>
              </a:rPr>
              <a:t>FUENTES DE INFORMACIÓN</a:t>
            </a:r>
            <a:r>
              <a:rPr lang="es-CL" sz="2400" dirty="0">
                <a:solidFill>
                  <a:srgbClr val="595959"/>
                </a:solidFill>
                <a:latin typeface="Verdana" pitchFamily="34" charset="0"/>
              </a:rPr>
              <a:t/>
            </a:r>
            <a:br>
              <a:rPr lang="es-CL" sz="2400" dirty="0">
                <a:solidFill>
                  <a:srgbClr val="595959"/>
                </a:solidFill>
                <a:latin typeface="Verdana" pitchFamily="34" charset="0"/>
              </a:rPr>
            </a:br>
            <a:endParaRPr lang="es-CL" sz="2400" dirty="0">
              <a:solidFill>
                <a:srgbClr val="595959"/>
              </a:solidFill>
              <a:latin typeface="Verdana" pitchFamily="34" charset="0"/>
            </a:endParaRPr>
          </a:p>
        </p:txBody>
      </p:sp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2 Conector recto de flecha"/>
          <p:cNvCxnSpPr/>
          <p:nvPr/>
        </p:nvCxnSpPr>
        <p:spPr>
          <a:xfrm>
            <a:off x="2915816" y="3277945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23 Grupo"/>
          <p:cNvGrpSpPr/>
          <p:nvPr/>
        </p:nvGrpSpPr>
        <p:grpSpPr>
          <a:xfrm>
            <a:off x="5796135" y="2485857"/>
            <a:ext cx="2700921" cy="1692387"/>
            <a:chOff x="5796136" y="2924944"/>
            <a:chExt cx="2700921" cy="1692387"/>
          </a:xfrm>
        </p:grpSpPr>
        <p:sp>
          <p:nvSpPr>
            <p:cNvPr id="4" name="3 Rectángulo"/>
            <p:cNvSpPr/>
            <p:nvPr/>
          </p:nvSpPr>
          <p:spPr>
            <a:xfrm>
              <a:off x="5796136" y="2942853"/>
              <a:ext cx="792088" cy="7920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732240" y="2924944"/>
              <a:ext cx="792088" cy="7920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704969" y="2924944"/>
              <a:ext cx="792088" cy="7920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796136" y="3818397"/>
              <a:ext cx="792088" cy="7920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732240" y="3818397"/>
              <a:ext cx="792088" cy="7920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704969" y="3825243"/>
              <a:ext cx="792088" cy="7920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90009" y="1398122"/>
            <a:ext cx="29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800000"/>
                </a:solidFill>
              </a:rPr>
              <a:t>CUENTA SATÉLITE DE CULTURA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210" y="138751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</a:rPr>
              <a:t>PRODUCTOS INTERMEDIOS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27984" y="3645024"/>
            <a:ext cx="673844" cy="72008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18236" y="4517504"/>
            <a:ext cx="483592" cy="495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31022" y="4500408"/>
            <a:ext cx="673844" cy="64172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81314" y="5220153"/>
            <a:ext cx="673844" cy="64172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40162" y="4916723"/>
            <a:ext cx="673844" cy="64172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3567" y="1387515"/>
            <a:ext cx="1687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</a:rPr>
              <a:t>ESTADO ACTUAL</a:t>
            </a:r>
            <a:endParaRPr lang="en-US" sz="1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/>
          <p:cNvSpPr txBox="1">
            <a:spLocks/>
          </p:cNvSpPr>
          <p:nvPr/>
        </p:nvSpPr>
        <p:spPr bwMode="auto">
          <a:xfrm>
            <a:off x="971600" y="6022975"/>
            <a:ext cx="482453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s-MX" dirty="0" smtClean="0">
                <a:solidFill>
                  <a:srgbClr val="C00000"/>
                </a:solidFill>
                <a:latin typeface="Century Gothic" pitchFamily="34" charset="0"/>
              </a:rPr>
              <a:t>Avances en materia de </a:t>
            </a:r>
          </a:p>
          <a:p>
            <a:r>
              <a:rPr lang="es-MX" dirty="0" smtClean="0">
                <a:solidFill>
                  <a:srgbClr val="C00000"/>
                </a:solidFill>
                <a:latin typeface="Century Gothic" pitchFamily="34" charset="0"/>
              </a:rPr>
              <a:t>CUENTA SATÉLITE </a:t>
            </a:r>
            <a:r>
              <a:rPr lang="es-MX" dirty="0">
                <a:solidFill>
                  <a:srgbClr val="C00000"/>
                </a:solidFill>
                <a:latin typeface="Century Gothic" pitchFamily="34" charset="0"/>
              </a:rPr>
              <a:t>DE </a:t>
            </a:r>
            <a:r>
              <a:rPr lang="es-MX" dirty="0" smtClean="0">
                <a:solidFill>
                  <a:srgbClr val="C00000"/>
                </a:solidFill>
                <a:latin typeface="Century Gothic" pitchFamily="34" charset="0"/>
              </a:rPr>
              <a:t>CULTURA</a:t>
            </a:r>
            <a:endParaRPr lang="es-CL" sz="2400" dirty="0">
              <a:solidFill>
                <a:srgbClr val="006CB7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Gracias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7574037" cy="1512168"/>
          </a:xfrm>
        </p:spPr>
        <p:txBody>
          <a:bodyPr/>
          <a:lstStyle/>
          <a:p>
            <a:r>
              <a:rPr lang="es-CL" sz="1400" dirty="0" smtClean="0"/>
              <a:t>Sobre un universo de 7.141 empresas relacionadas, se hace un corte al 95% de las ventas, que deja dentro solo a 1.613 empresas.</a:t>
            </a:r>
          </a:p>
          <a:p>
            <a:r>
              <a:rPr lang="es-CL" sz="1400" dirty="0" smtClean="0"/>
              <a:t>De estas 1.613 empresas se aplica la encuesta a una muestra de  684 de los cuales 115 fueron de inclusión forzosa.</a:t>
            </a:r>
          </a:p>
          <a:p>
            <a:r>
              <a:rPr lang="es-CL" sz="1400" dirty="0" smtClean="0"/>
              <a:t>La encuesta la realizó el INE se pagó en su momento cerca de 70.000 dólares</a:t>
            </a:r>
          </a:p>
          <a:p>
            <a:endParaRPr lang="es-CL" sz="1400" dirty="0"/>
          </a:p>
          <a:p>
            <a:endParaRPr lang="es-CL" sz="1400" dirty="0"/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ENCUESTA DE PRODUCCIÓN CULTURAL 2008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3091035"/>
            <a:ext cx="3456384" cy="189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MX" b="1" dirty="0" smtClean="0"/>
              <a:t>1 Formulario </a:t>
            </a:r>
            <a:r>
              <a:rPr lang="es-MX" b="1" dirty="0"/>
              <a:t>BASE</a:t>
            </a:r>
            <a:r>
              <a:rPr lang="es-MX" dirty="0"/>
              <a:t>: </a:t>
            </a:r>
            <a:endParaRPr lang="es-MX" dirty="0" smtClean="0"/>
          </a:p>
          <a:p>
            <a:pPr lvl="0"/>
            <a:endParaRPr lang="es-MX" sz="1100" dirty="0"/>
          </a:p>
          <a:p>
            <a:pPr lvl="0" algn="just"/>
            <a:r>
              <a:rPr lang="es-MX" sz="1100" dirty="0" smtClean="0"/>
              <a:t>Con base en ENIA </a:t>
            </a:r>
            <a:r>
              <a:rPr lang="es-MX" sz="1100" dirty="0"/>
              <a:t>y en la Encuesta de Comercio y Servicios, ambas del INE, </a:t>
            </a:r>
            <a:endParaRPr lang="es-MX" sz="1100" dirty="0" smtClean="0"/>
          </a:p>
          <a:p>
            <a:pPr lvl="0" algn="just"/>
            <a:endParaRPr lang="es-MX" sz="1100" dirty="0"/>
          </a:p>
          <a:p>
            <a:pPr lvl="0" algn="just"/>
            <a:r>
              <a:rPr lang="es-MX" sz="1100" dirty="0" smtClean="0"/>
              <a:t>Mide principalmente </a:t>
            </a:r>
            <a:r>
              <a:rPr lang="es-MX" sz="1100" dirty="0"/>
              <a:t>a las ventas totales, al número de empleados, al monto en remuneraciones, a la caracterización y dimensionamiento de costos, a la inversión en activos fijos y a la depreciación, entre otros aspectos</a:t>
            </a:r>
            <a:r>
              <a:rPr lang="es-MX" sz="1100" dirty="0" smtClean="0"/>
              <a:t>.</a:t>
            </a:r>
            <a:endParaRPr lang="es-CL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4007" y="3121812"/>
            <a:ext cx="3643561" cy="189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MX" b="1" dirty="0" smtClean="0"/>
              <a:t>8 Formularios SECTORIALES:</a:t>
            </a:r>
            <a:r>
              <a:rPr lang="es-MX" dirty="0" smtClean="0"/>
              <a:t> </a:t>
            </a:r>
          </a:p>
          <a:p>
            <a:pPr lvl="0"/>
            <a:endParaRPr lang="es-MX" sz="1100" dirty="0"/>
          </a:p>
          <a:p>
            <a:pPr lvl="0" algn="just"/>
            <a:r>
              <a:rPr lang="es-MX" sz="1100" dirty="0" smtClean="0"/>
              <a:t>Subsectores </a:t>
            </a:r>
            <a:r>
              <a:rPr lang="es-MX" sz="1100" dirty="0"/>
              <a:t>de teatro, danza, música, radio, publicaciones, audiovisual, artes visuales y </a:t>
            </a:r>
            <a:r>
              <a:rPr lang="es-MX" sz="1100" dirty="0" smtClean="0"/>
              <a:t>fotografía.</a:t>
            </a:r>
          </a:p>
          <a:p>
            <a:pPr lvl="0" algn="just"/>
            <a:endParaRPr lang="es-MX" sz="1100" dirty="0"/>
          </a:p>
          <a:p>
            <a:pPr lvl="0" algn="just"/>
            <a:r>
              <a:rPr lang="es-MX" sz="1100" dirty="0" smtClean="0"/>
              <a:t>Busca caracterizar </a:t>
            </a:r>
            <a:r>
              <a:rPr lang="es-MX" sz="1100" dirty="0"/>
              <a:t>y dimensionar los ingresos sectoriales. </a:t>
            </a:r>
            <a:endParaRPr lang="es-MX" sz="1100" dirty="0" smtClean="0"/>
          </a:p>
          <a:p>
            <a:pPr lvl="0" algn="just"/>
            <a:endParaRPr lang="es-MX" sz="1100" dirty="0" smtClean="0"/>
          </a:p>
          <a:p>
            <a:pPr lvl="0" algn="just"/>
            <a:r>
              <a:rPr lang="es-MX" sz="1100" dirty="0" smtClean="0"/>
              <a:t>Usa los </a:t>
            </a:r>
            <a:r>
              <a:rPr lang="es-MX" sz="1100" dirty="0"/>
              <a:t>conceptos de cadena productiva y de caracterización de </a:t>
            </a:r>
            <a:r>
              <a:rPr lang="es-MX" sz="1100" dirty="0" smtClean="0"/>
              <a:t>productos.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353089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>
                <a:latin typeface="Century Gothic" pitchFamily="34" charset="0"/>
              </a:rPr>
              <a:t>2</a:t>
            </a:r>
            <a:r>
              <a:rPr lang="es-CL" dirty="0" smtClean="0">
                <a:latin typeface="Century Gothic" pitchFamily="34" charset="0"/>
              </a:rPr>
              <a:t>.-ÚLTIMA PUBLICACION ASOCIADA: </a:t>
            </a:r>
          </a:p>
          <a:p>
            <a:pPr marL="0" indent="0" algn="ctr">
              <a:buNone/>
            </a:pPr>
            <a:endParaRPr lang="es-CL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CL" dirty="0" smtClean="0">
                <a:latin typeface="Century Gothic" pitchFamily="34" charset="0"/>
              </a:rPr>
              <a:t>UNA APROXIMACION ECONÓMICA A LA CULTURA EN CHILE</a:t>
            </a:r>
          </a:p>
          <a:p>
            <a:pPr marL="0" indent="0" algn="ctr">
              <a:buNone/>
            </a:pPr>
            <a:r>
              <a:rPr lang="es-CL" sz="1400" dirty="0" smtClean="0">
                <a:latin typeface="Century Gothic" pitchFamily="34" charset="0"/>
              </a:rPr>
              <a:t>Evolución del Componente Económico </a:t>
            </a:r>
          </a:p>
          <a:p>
            <a:pPr marL="0" indent="0" algn="ctr">
              <a:buNone/>
            </a:pPr>
            <a:r>
              <a:rPr lang="es-CL" sz="1400" dirty="0" smtClean="0">
                <a:latin typeface="Century Gothic" pitchFamily="34" charset="0"/>
              </a:rPr>
              <a:t>2006 - 2010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68536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0" y="1052513"/>
            <a:ext cx="5280025" cy="5400675"/>
          </a:xfrm>
        </p:spPr>
        <p:txBody>
          <a:bodyPr/>
          <a:lstStyle/>
          <a:p>
            <a:pPr marL="685800" lvl="1">
              <a:buFont typeface="Arial" charset="0"/>
              <a:buNone/>
            </a:pPr>
            <a:r>
              <a:rPr lang="es-CL" sz="2000" b="1" dirty="0" smtClean="0">
                <a:solidFill>
                  <a:srgbClr val="0070C0"/>
                </a:solidFill>
              </a:rPr>
              <a:t>Marco de Estadísticas de la UNESCO 2009</a:t>
            </a:r>
          </a:p>
          <a:p>
            <a:pPr marL="685800" lvl="1">
              <a:buFont typeface="Arial" charset="0"/>
              <a:buNone/>
            </a:pPr>
            <a:endParaRPr lang="es-CL" sz="2000" dirty="0" smtClean="0">
              <a:solidFill>
                <a:srgbClr val="C00000"/>
              </a:solidFill>
            </a:endParaRPr>
          </a:p>
          <a:p>
            <a:pPr lvl="2"/>
            <a:endParaRPr lang="es-CL" dirty="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482725"/>
            <a:ext cx="339566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1" name="1 Título"/>
          <p:cNvSpPr>
            <a:spLocks noGrp="1"/>
          </p:cNvSpPr>
          <p:nvPr>
            <p:ph type="title"/>
          </p:nvPr>
        </p:nvSpPr>
        <p:spPr>
          <a:xfrm>
            <a:off x="300038" y="217488"/>
            <a:ext cx="8164512" cy="547687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Century Gothic" pitchFamily="34" charset="0"/>
                <a:cs typeface="Verdana" pitchFamily="34" charset="0"/>
              </a:rPr>
              <a:t>REFERENTES METODOLÓGICOS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04950"/>
            <a:ext cx="41814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4" name="3 CuadroTexto"/>
          <p:cNvSpPr txBox="1">
            <a:spLocks noChangeArrowheads="1"/>
          </p:cNvSpPr>
          <p:nvPr/>
        </p:nvSpPr>
        <p:spPr bwMode="auto">
          <a:xfrm>
            <a:off x="539750" y="6011863"/>
            <a:ext cx="7848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sz="1200" dirty="0" smtClean="0">
                <a:latin typeface="+mj-lt"/>
              </a:rPr>
              <a:t>Disponible en: http</a:t>
            </a:r>
            <a:r>
              <a:rPr lang="es-CL" sz="1200" dirty="0">
                <a:latin typeface="+mj-lt"/>
              </a:rPr>
              <a:t>://unesdoc.unesco.org/images/0019/001910/191063s.pdf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CuadroTexto"/>
          <p:cNvSpPr txBox="1">
            <a:spLocks noChangeArrowheads="1"/>
          </p:cNvSpPr>
          <p:nvPr/>
        </p:nvSpPr>
        <p:spPr bwMode="auto">
          <a:xfrm>
            <a:off x="847402" y="1916112"/>
            <a:ext cx="358058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2000" b="1" dirty="0" smtClean="0">
                <a:solidFill>
                  <a:srgbClr val="0070C0"/>
                </a:solidFill>
                <a:latin typeface="+mj-lt"/>
              </a:rPr>
              <a:t>Manual </a:t>
            </a:r>
            <a:r>
              <a:rPr lang="es-CL" sz="2000" b="1" dirty="0">
                <a:solidFill>
                  <a:srgbClr val="0070C0"/>
                </a:solidFill>
                <a:latin typeface="+mj-lt"/>
              </a:rPr>
              <a:t>Metodológico para la Implementación de Cuenta Satélite de Cultura 2009</a:t>
            </a:r>
          </a:p>
          <a:p>
            <a:pPr eaLnBrk="1" hangingPunct="1"/>
            <a:endParaRPr lang="es-CL" sz="1600" b="1" dirty="0">
              <a:latin typeface="+mj-lt"/>
            </a:endParaRPr>
          </a:p>
          <a:p>
            <a:pPr algn="ctr" eaLnBrk="1" hangingPunct="1"/>
            <a:r>
              <a:rPr lang="es-CL" sz="1600" b="1" dirty="0">
                <a:latin typeface="+mj-lt"/>
              </a:rPr>
              <a:t>Colección Cultura y Desarrollo </a:t>
            </a:r>
          </a:p>
          <a:p>
            <a:pPr algn="ctr" eaLnBrk="1" hangingPunct="1"/>
            <a:r>
              <a:rPr lang="es-CL" sz="1600" dirty="0">
                <a:latin typeface="+mj-lt"/>
              </a:rPr>
              <a:t> </a:t>
            </a:r>
          </a:p>
          <a:p>
            <a:pPr algn="ctr" eaLnBrk="1" hangingPunct="1"/>
            <a:r>
              <a:rPr lang="es-CL" sz="1600" dirty="0">
                <a:latin typeface="+mj-lt"/>
              </a:rPr>
              <a:t>Convenio Andrés Bello</a:t>
            </a:r>
            <a:endParaRPr lang="es-CL" sz="1600" b="1" dirty="0">
              <a:latin typeface="+mj-lt"/>
            </a:endParaRPr>
          </a:p>
        </p:txBody>
      </p:sp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>
            <a:off x="0" y="904875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1 Título"/>
          <p:cNvSpPr txBox="1">
            <a:spLocks/>
          </p:cNvSpPr>
          <p:nvPr/>
        </p:nvSpPr>
        <p:spPr bwMode="auto">
          <a:xfrm>
            <a:off x="468313" y="288925"/>
            <a:ext cx="81645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s-CL" sz="2400" b="1" dirty="0">
                <a:solidFill>
                  <a:srgbClr val="C00000"/>
                </a:solidFill>
                <a:latin typeface="Century Gothic" pitchFamily="34" charset="0"/>
              </a:rPr>
              <a:t>REFERENTES </a:t>
            </a:r>
            <a:r>
              <a:rPr lang="es-CL" sz="2400" b="1" dirty="0" smtClean="0">
                <a:solidFill>
                  <a:srgbClr val="C00000"/>
                </a:solidFill>
                <a:latin typeface="Century Gothic" pitchFamily="34" charset="0"/>
              </a:rPr>
              <a:t>METODOLÓGICOS</a:t>
            </a:r>
            <a:endParaRPr lang="es-C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5" y="1230313"/>
            <a:ext cx="3513336" cy="4660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7" name="1 CuadroTexto"/>
          <p:cNvSpPr txBox="1">
            <a:spLocks noChangeArrowheads="1"/>
          </p:cNvSpPr>
          <p:nvPr/>
        </p:nvSpPr>
        <p:spPr bwMode="auto">
          <a:xfrm>
            <a:off x="403224" y="6032321"/>
            <a:ext cx="618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sz="1200" dirty="0" smtClean="0">
                <a:latin typeface="+mj-lt"/>
              </a:rPr>
              <a:t>Disponible en: http</a:t>
            </a:r>
            <a:r>
              <a:rPr lang="es-CL" sz="1200" dirty="0">
                <a:latin typeface="+mj-lt"/>
              </a:rPr>
              <a:t>://culturayeconomia.org/wp-content/uploads/completo-dic-162.pdf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2603</Words>
  <Application>Microsoft Macintosh PowerPoint</Application>
  <PresentationFormat>On-screen Show (4:3)</PresentationFormat>
  <Paragraphs>455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1_Office Theme</vt:lpstr>
      <vt:lpstr>2_Office Theme</vt:lpstr>
      <vt:lpstr>AVANCES EN MATERIA DE CUENTA SATÉLITE DE CULTURA EN CHILE </vt:lpstr>
      <vt:lpstr>PowerPoint Presentation</vt:lpstr>
      <vt:lpstr>PUBLICACIONES PREVIAS</vt:lpstr>
      <vt:lpstr>PUBLICACIONES PREVIAS</vt:lpstr>
      <vt:lpstr>PUBLICACIONES PREVIAS</vt:lpstr>
      <vt:lpstr>ENCUESTA DE PRODUCCIÓN CULTURAL 2008</vt:lpstr>
      <vt:lpstr>PowerPoint Presentation</vt:lpstr>
      <vt:lpstr>REFERENTES METODOLÓGICOS</vt:lpstr>
      <vt:lpstr>PowerPoint Presentation</vt:lpstr>
      <vt:lpstr>PowerPoint Presentation</vt:lpstr>
      <vt:lpstr>PowerPoint Presentation</vt:lpstr>
      <vt:lpstr>PowerPoint Presentation</vt:lpstr>
      <vt:lpstr>ESTRUCTURA Y COMPONENTES  </vt:lpstr>
      <vt:lpstr>PowerPoint Presentation</vt:lpstr>
      <vt:lpstr>SELECCIÓN DE CÓDIGOS</vt:lpstr>
      <vt:lpstr> I.- CONTRIBUYENTES, VENTAS Y VALOR AGREGADO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II.- EMPLEO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IV.- ÚLTIMOS AVANCES</vt:lpstr>
      <vt:lpstr>PowerPoint Presentation</vt:lpstr>
      <vt:lpstr>IV.- ÚLTIMOS AVANCES</vt:lpstr>
      <vt:lpstr>PowerPoint Presentation</vt:lpstr>
      <vt:lpstr>Nuevos Desafíos 2016: </vt:lpstr>
      <vt:lpstr>PowerPoint Presentation</vt:lpstr>
      <vt:lpstr>PowerPoint Presentation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alejandra  aspillaga</cp:lastModifiedBy>
  <cp:revision>267</cp:revision>
  <cp:lastPrinted>2015-12-11T23:29:12Z</cp:lastPrinted>
  <dcterms:created xsi:type="dcterms:W3CDTF">2011-01-13T18:31:49Z</dcterms:created>
  <dcterms:modified xsi:type="dcterms:W3CDTF">2015-12-14T21:13:37Z</dcterms:modified>
</cp:coreProperties>
</file>